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79.xml" ContentType="application/vnd.openxmlformats-officedocument.presentationml.tags+xml"/>
  <Override PartName="/ppt/notesSlides/notesSlide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3.xml" ContentType="application/vnd.openxmlformats-officedocument.presentationml.notesSlide+xml"/>
  <Override PartName="/ppt/tags/tag83.xml" ContentType="application/vnd.openxmlformats-officedocument.presentationml.tags+xml"/>
  <Override PartName="/ppt/notesSlides/notesSlide4.xml" ContentType="application/vnd.openxmlformats-officedocument.presentationml.notesSlide+xml"/>
  <Override PartName="/ppt/tags/tag84.xml" ContentType="application/vnd.openxmlformats-officedocument.presentationml.tags+xml"/>
  <Override PartName="/ppt/notesSlides/notesSlide5.xml" ContentType="application/vnd.openxmlformats-officedocument.presentationml.notesSlide+xml"/>
  <Override PartName="/ppt/tags/tag8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1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4"/>
  </p:notesMasterIdLst>
  <p:sldIdLst>
    <p:sldId id="256" r:id="rId5"/>
    <p:sldId id="316" r:id="rId6"/>
    <p:sldId id="5062" r:id="rId7"/>
    <p:sldId id="5064" r:id="rId8"/>
    <p:sldId id="349" r:id="rId9"/>
    <p:sldId id="371" r:id="rId10"/>
    <p:sldId id="330" r:id="rId11"/>
    <p:sldId id="318" r:id="rId12"/>
    <p:sldId id="319" r:id="rId13"/>
    <p:sldId id="323" r:id="rId14"/>
    <p:sldId id="372" r:id="rId15"/>
    <p:sldId id="5065" r:id="rId16"/>
    <p:sldId id="376" r:id="rId17"/>
    <p:sldId id="5069" r:id="rId18"/>
    <p:sldId id="5070" r:id="rId19"/>
    <p:sldId id="5071" r:id="rId20"/>
    <p:sldId id="5072" r:id="rId21"/>
    <p:sldId id="5073" r:id="rId22"/>
    <p:sldId id="5074" r:id="rId23"/>
    <p:sldId id="377" r:id="rId24"/>
    <p:sldId id="5075" r:id="rId25"/>
    <p:sldId id="379" r:id="rId26"/>
    <p:sldId id="5076" r:id="rId27"/>
    <p:sldId id="274" r:id="rId28"/>
    <p:sldId id="363" r:id="rId29"/>
    <p:sldId id="5077" r:id="rId30"/>
    <p:sldId id="4969" r:id="rId31"/>
    <p:sldId id="270" r:id="rId32"/>
    <p:sldId id="5066" r:id="rId33"/>
    <p:sldId id="268" r:id="rId34"/>
    <p:sldId id="4971" r:id="rId35"/>
    <p:sldId id="4972" r:id="rId36"/>
    <p:sldId id="373" r:id="rId37"/>
    <p:sldId id="261" r:id="rId38"/>
    <p:sldId id="262" r:id="rId39"/>
    <p:sldId id="4970" r:id="rId40"/>
    <p:sldId id="5061" r:id="rId41"/>
    <p:sldId id="4604" r:id="rId42"/>
    <p:sldId id="4497" r:id="rId43"/>
    <p:sldId id="4496" r:id="rId44"/>
    <p:sldId id="324" r:id="rId45"/>
    <p:sldId id="340" r:id="rId46"/>
    <p:sldId id="341" r:id="rId47"/>
    <p:sldId id="374" r:id="rId48"/>
    <p:sldId id="265" r:id="rId49"/>
    <p:sldId id="260" r:id="rId50"/>
    <p:sldId id="271" r:id="rId51"/>
    <p:sldId id="375" r:id="rId52"/>
    <p:sldId id="4968"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53" autoAdjust="0"/>
    <p:restoredTop sz="86867"/>
  </p:normalViewPr>
  <p:slideViewPr>
    <p:cSldViewPr snapToGrid="0">
      <p:cViewPr varScale="1">
        <p:scale>
          <a:sx n="89" d="100"/>
          <a:sy n="89" d="100"/>
        </p:scale>
        <p:origin x="168" y="1024"/>
      </p:cViewPr>
      <p:guideLst/>
    </p:cSldViewPr>
  </p:slideViewPr>
  <p:outlineViewPr>
    <p:cViewPr>
      <p:scale>
        <a:sx n="33" d="100"/>
        <a:sy n="33" d="100"/>
      </p:scale>
      <p:origin x="0" y="-9744"/>
    </p:cViewPr>
  </p:outlin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69506-6BB6-9946-BAA2-8CBB88F5382D}" type="datetimeFigureOut">
              <a:rPr lang="en-US" smtClean="0"/>
              <a:t>10/31/2019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1D657-A78F-B44F-A959-002F91814EA9}" type="slidenum">
              <a:rPr lang="en-US" smtClean="0"/>
              <a:t>‹#›</a:t>
            </a:fld>
            <a:endParaRPr lang="en-US"/>
          </a:p>
        </p:txBody>
      </p:sp>
    </p:spTree>
    <p:extLst>
      <p:ext uri="{BB962C8B-B14F-4D97-AF65-F5344CB8AC3E}">
        <p14:creationId xmlns:p14="http://schemas.microsoft.com/office/powerpoint/2010/main" val="1636863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61D657-A78F-B44F-A959-002F91814EA9}" type="slidenum">
              <a:rPr lang="en-US" smtClean="0"/>
              <a:t>1</a:t>
            </a:fld>
            <a:endParaRPr lang="en-US"/>
          </a:p>
        </p:txBody>
      </p:sp>
    </p:spTree>
    <p:extLst>
      <p:ext uri="{BB962C8B-B14F-4D97-AF65-F5344CB8AC3E}">
        <p14:creationId xmlns:p14="http://schemas.microsoft.com/office/powerpoint/2010/main" val="504091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D42829-8409-4711-B36D-25AE5703B863}" type="slidenum">
              <a:rPr lang="en-US" smtClean="0"/>
              <a:t>25</a:t>
            </a:fld>
            <a:endParaRPr lang="en-US" dirty="0"/>
          </a:p>
        </p:txBody>
      </p:sp>
    </p:spTree>
    <p:extLst>
      <p:ext uri="{BB962C8B-B14F-4D97-AF65-F5344CB8AC3E}">
        <p14:creationId xmlns:p14="http://schemas.microsoft.com/office/powerpoint/2010/main" val="1330392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61D657-A78F-B44F-A959-002F91814EA9}" type="slidenum">
              <a:rPr lang="en-US" smtClean="0"/>
              <a:t>26</a:t>
            </a:fld>
            <a:endParaRPr lang="en-US"/>
          </a:p>
        </p:txBody>
      </p:sp>
    </p:spTree>
    <p:extLst>
      <p:ext uri="{BB962C8B-B14F-4D97-AF65-F5344CB8AC3E}">
        <p14:creationId xmlns:p14="http://schemas.microsoft.com/office/powerpoint/2010/main" val="172780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3045A2-73C8-44E6-AF0E-D905C47C6F2D}" type="slidenum">
              <a:rPr lang="en-US" smtClean="0"/>
              <a:t>35</a:t>
            </a:fld>
            <a:endParaRPr lang="en-US"/>
          </a:p>
        </p:txBody>
      </p:sp>
    </p:spTree>
    <p:extLst>
      <p:ext uri="{BB962C8B-B14F-4D97-AF65-F5344CB8AC3E}">
        <p14:creationId xmlns:p14="http://schemas.microsoft.com/office/powerpoint/2010/main" val="820623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AA07495-9A21-4D9C-94C6-0435F387D127}" type="slidenum">
              <a:rPr lang="en-US" smtClean="0"/>
              <a:pPr/>
              <a:t>39</a:t>
            </a:fld>
            <a:endParaRPr lang="en-US"/>
          </a:p>
        </p:txBody>
      </p:sp>
    </p:spTree>
    <p:extLst>
      <p:ext uri="{BB962C8B-B14F-4D97-AF65-F5344CB8AC3E}">
        <p14:creationId xmlns:p14="http://schemas.microsoft.com/office/powerpoint/2010/main" val="242474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Single Interface </a:t>
            </a:r>
            <a:r>
              <a:rPr lang="en-US" dirty="0"/>
              <a:t>to multiple storage solutions</a:t>
            </a:r>
          </a:p>
          <a:p>
            <a:pPr lvl="1"/>
            <a:r>
              <a:rPr lang="en-US" dirty="0"/>
              <a:t>Key-Value, Distributed File System, Database</a:t>
            </a:r>
          </a:p>
          <a:p>
            <a:pPr lvl="1"/>
            <a:r>
              <a:rPr lang="en-US" dirty="0"/>
              <a:t>Composite Systems: i.e. Caching, Memory + Key-Value + Disk</a:t>
            </a:r>
          </a:p>
          <a:p>
            <a:pPr marL="0" indent="0">
              <a:buNone/>
            </a:pPr>
            <a:endParaRPr lang="en-US" dirty="0"/>
          </a:p>
          <a:p>
            <a:r>
              <a:rPr lang="en-US" dirty="0"/>
              <a:t>Simplify storage selection and configuration</a:t>
            </a:r>
          </a:p>
          <a:p>
            <a:pPr lvl="1"/>
            <a:r>
              <a:rPr lang="en-US" dirty="0"/>
              <a:t>User configurable on a </a:t>
            </a:r>
            <a:r>
              <a:rPr lang="en-US" b="1" dirty="0"/>
              <a:t>per application basis</a:t>
            </a:r>
          </a:p>
          <a:p>
            <a:endParaRPr lang="en-US" dirty="0"/>
          </a:p>
          <a:p>
            <a:r>
              <a:rPr lang="en-US" dirty="0"/>
              <a:t>Scalable performance and productivity</a:t>
            </a:r>
          </a:p>
          <a:p>
            <a:pPr lvl="1"/>
            <a:r>
              <a:rPr lang="en-US" dirty="0"/>
              <a:t>Provide proven distributed </a:t>
            </a:r>
            <a:r>
              <a:rPr lang="en-US" dirty="0" err="1"/>
              <a:t>backends</a:t>
            </a:r>
            <a:endParaRPr lang="en-US" dirty="0"/>
          </a:p>
          <a:p>
            <a:pPr lvl="1"/>
            <a:r>
              <a:rPr lang="en-US" b="1" dirty="0"/>
              <a:t>Correctness </a:t>
            </a:r>
            <a:r>
              <a:rPr lang="en-US" dirty="0"/>
              <a:t>checks </a:t>
            </a:r>
            <a:endParaRPr lang="en-US" b="1" dirty="0"/>
          </a:p>
          <a:p>
            <a:pPr lvl="1"/>
            <a:r>
              <a:rPr lang="en-US" b="1" dirty="0"/>
              <a:t>Performance </a:t>
            </a:r>
            <a:r>
              <a:rPr lang="en-US" dirty="0"/>
              <a:t>metrics </a:t>
            </a:r>
          </a:p>
          <a:p>
            <a:endParaRPr lang="en-US" dirty="0"/>
          </a:p>
          <a:p>
            <a:r>
              <a:rPr lang="en-US" dirty="0"/>
              <a:t>Less about the interoperability,</a:t>
            </a:r>
            <a:r>
              <a:rPr lang="en-US" baseline="0" dirty="0"/>
              <a:t> more about IT taking on the software/infrastructure challenges associated with individual solutions.</a:t>
            </a:r>
            <a:endParaRPr lang="en-US" dirty="0"/>
          </a:p>
        </p:txBody>
      </p:sp>
      <p:sp>
        <p:nvSpPr>
          <p:cNvPr id="4" name="Slide Number Placeholder 3"/>
          <p:cNvSpPr>
            <a:spLocks noGrp="1"/>
          </p:cNvSpPr>
          <p:nvPr>
            <p:ph type="sldNum" sz="quarter" idx="10"/>
          </p:nvPr>
        </p:nvSpPr>
        <p:spPr/>
        <p:txBody>
          <a:bodyPr/>
          <a:lstStyle/>
          <a:p>
            <a:fld id="{A2ACFE05-4EED-4C21-86B5-5AC5958AB9C0}" type="slidenum">
              <a:rPr lang="en-US" smtClean="0"/>
              <a:t>41</a:t>
            </a:fld>
            <a:endParaRPr lang="en-US"/>
          </a:p>
        </p:txBody>
      </p:sp>
    </p:spTree>
    <p:extLst>
      <p:ext uri="{BB962C8B-B14F-4D97-AF65-F5344CB8AC3E}">
        <p14:creationId xmlns:p14="http://schemas.microsoft.com/office/powerpoint/2010/main" val="555218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62E81-10E1-4217-8373-34D1D8940DCA}" type="slidenum">
              <a:rPr lang="en-US" smtClean="0"/>
              <a:t>42</a:t>
            </a:fld>
            <a:endParaRPr lang="en-US"/>
          </a:p>
        </p:txBody>
      </p:sp>
    </p:spTree>
    <p:extLst>
      <p:ext uri="{BB962C8B-B14F-4D97-AF65-F5344CB8AC3E}">
        <p14:creationId xmlns:p14="http://schemas.microsoft.com/office/powerpoint/2010/main" val="2518795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9062E81-10E1-4217-8373-34D1D8940DCA}" type="slidenum">
              <a:rPr lang="en-US" smtClean="0"/>
              <a:t>43</a:t>
            </a:fld>
            <a:endParaRPr lang="en-US"/>
          </a:p>
        </p:txBody>
      </p:sp>
    </p:spTree>
    <p:extLst>
      <p:ext uri="{BB962C8B-B14F-4D97-AF65-F5344CB8AC3E}">
        <p14:creationId xmlns:p14="http://schemas.microsoft.com/office/powerpoint/2010/main" val="2539651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D4987C-07DD-4E9B-B128-C8D00F74EB33}" type="slidenum">
              <a:rPr lang="en-US" smtClean="0"/>
              <a:t>49</a:t>
            </a:fld>
            <a:endParaRPr lang="en-US"/>
          </a:p>
        </p:txBody>
      </p:sp>
    </p:spTree>
    <p:extLst>
      <p:ext uri="{BB962C8B-B14F-4D97-AF65-F5344CB8AC3E}">
        <p14:creationId xmlns:p14="http://schemas.microsoft.com/office/powerpoint/2010/main" val="3434228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61D657-A78F-B44F-A959-002F91814EA9}" type="slidenum">
              <a:rPr lang="en-US" smtClean="0"/>
              <a:t>2</a:t>
            </a:fld>
            <a:endParaRPr lang="en-US"/>
          </a:p>
        </p:txBody>
      </p:sp>
    </p:spTree>
    <p:extLst>
      <p:ext uri="{BB962C8B-B14F-4D97-AF65-F5344CB8AC3E}">
        <p14:creationId xmlns:p14="http://schemas.microsoft.com/office/powerpoint/2010/main" val="105389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2C61D657-A78F-B44F-A959-002F91814EA9}" type="slidenum">
              <a:rPr lang="en-US" smtClean="0"/>
              <a:t>8</a:t>
            </a:fld>
            <a:endParaRPr lang="en-US"/>
          </a:p>
        </p:txBody>
      </p:sp>
    </p:spTree>
    <p:extLst>
      <p:ext uri="{BB962C8B-B14F-4D97-AF65-F5344CB8AC3E}">
        <p14:creationId xmlns:p14="http://schemas.microsoft.com/office/powerpoint/2010/main" val="1509523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61D657-A78F-B44F-A959-002F91814EA9}" type="slidenum">
              <a:rPr lang="en-US" smtClean="0"/>
              <a:t>9</a:t>
            </a:fld>
            <a:endParaRPr lang="en-US"/>
          </a:p>
        </p:txBody>
      </p:sp>
    </p:spTree>
    <p:extLst>
      <p:ext uri="{BB962C8B-B14F-4D97-AF65-F5344CB8AC3E}">
        <p14:creationId xmlns:p14="http://schemas.microsoft.com/office/powerpoint/2010/main" val="701979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61D657-A78F-B44F-A959-002F91814EA9}" type="slidenum">
              <a:rPr lang="en-US" smtClean="0"/>
              <a:t>10</a:t>
            </a:fld>
            <a:endParaRPr lang="en-US"/>
          </a:p>
        </p:txBody>
      </p:sp>
    </p:spTree>
    <p:extLst>
      <p:ext uri="{BB962C8B-B14F-4D97-AF65-F5344CB8AC3E}">
        <p14:creationId xmlns:p14="http://schemas.microsoft.com/office/powerpoint/2010/main" val="19504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61D657-A78F-B44F-A959-002F91814EA9}" type="slidenum">
              <a:rPr lang="en-US" smtClean="0"/>
              <a:t>12</a:t>
            </a:fld>
            <a:endParaRPr lang="en-US"/>
          </a:p>
        </p:txBody>
      </p:sp>
    </p:spTree>
    <p:extLst>
      <p:ext uri="{BB962C8B-B14F-4D97-AF65-F5344CB8AC3E}">
        <p14:creationId xmlns:p14="http://schemas.microsoft.com/office/powerpoint/2010/main" val="394545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61D657-A78F-B44F-A959-002F91814EA9}" type="slidenum">
              <a:rPr lang="en-US" smtClean="0"/>
              <a:t>15</a:t>
            </a:fld>
            <a:endParaRPr lang="en-US"/>
          </a:p>
        </p:txBody>
      </p:sp>
    </p:spTree>
    <p:extLst>
      <p:ext uri="{BB962C8B-B14F-4D97-AF65-F5344CB8AC3E}">
        <p14:creationId xmlns:p14="http://schemas.microsoft.com/office/powerpoint/2010/main" val="3586438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61D657-A78F-B44F-A959-002F91814EA9}" type="slidenum">
              <a:rPr lang="en-US" smtClean="0"/>
              <a:t>19</a:t>
            </a:fld>
            <a:endParaRPr lang="en-US"/>
          </a:p>
        </p:txBody>
      </p:sp>
    </p:spTree>
    <p:extLst>
      <p:ext uri="{BB962C8B-B14F-4D97-AF65-F5344CB8AC3E}">
        <p14:creationId xmlns:p14="http://schemas.microsoft.com/office/powerpoint/2010/main" val="2086649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61D657-A78F-B44F-A959-002F91814EA9}" type="slidenum">
              <a:rPr lang="en-US" smtClean="0"/>
              <a:t>21</a:t>
            </a:fld>
            <a:endParaRPr lang="en-US"/>
          </a:p>
        </p:txBody>
      </p:sp>
    </p:spTree>
    <p:extLst>
      <p:ext uri="{BB962C8B-B14F-4D97-AF65-F5344CB8AC3E}">
        <p14:creationId xmlns:p14="http://schemas.microsoft.com/office/powerpoint/2010/main" val="653940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jpg"/><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5" Type="http://schemas.openxmlformats.org/officeDocument/2006/relationships/slideMaster" Target="../slideMasters/slideMaster1.xml"/><Relationship Id="rId4" Type="http://schemas.openxmlformats.org/officeDocument/2006/relationships/tags" Target="../tags/tag46.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Master" Target="../slideMasters/slideMaster1.xml"/><Relationship Id="rId5" Type="http://schemas.openxmlformats.org/officeDocument/2006/relationships/tags" Target="../tags/tag51.xml"/><Relationship Id="rId4" Type="http://schemas.openxmlformats.org/officeDocument/2006/relationships/tags" Target="../tags/tag5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Master" Target="../slideMasters/slideMaster1.xml"/><Relationship Id="rId5" Type="http://schemas.openxmlformats.org/officeDocument/2006/relationships/tags" Target="../tags/tag60.xml"/><Relationship Id="rId4" Type="http://schemas.openxmlformats.org/officeDocument/2006/relationships/tags" Target="../tags/tag5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Master" Target="../slideMasters/slideMaster1.xml"/><Relationship Id="rId5" Type="http://schemas.openxmlformats.org/officeDocument/2006/relationships/tags" Target="../tags/tag65.xml"/><Relationship Id="rId4" Type="http://schemas.openxmlformats.org/officeDocument/2006/relationships/tags" Target="../tags/tag64.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Master" Target="../slideMasters/slideMaster1.xml"/><Relationship Id="rId5" Type="http://schemas.openxmlformats.org/officeDocument/2006/relationships/tags" Target="../tags/tag70.xml"/><Relationship Id="rId4" Type="http://schemas.openxmlformats.org/officeDocument/2006/relationships/tags" Target="../tags/tag69.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4.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tags" Target="../tags/tag14.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tags" Target="../tags/tag75.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8.xml"/><Relationship Id="rId1" Type="http://schemas.openxmlformats.org/officeDocument/2006/relationships/tags" Target="../tags/tag77.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tags" Target="../tags/tag18.xml"/><Relationship Id="rId7"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4.jpe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5.jpe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69459FA-0BBD-4C23-967C-7DDC65B7AD38}"/>
              </a:ext>
            </a:extLst>
          </p:cNvPr>
          <p:cNvPicPr>
            <a:picLocks noChangeAspect="1"/>
          </p:cNvPicPr>
          <p:nvPr>
            <p:custDataLst>
              <p:tags r:id="rId1"/>
            </p:custDataLst>
          </p:nvPr>
        </p:nvPicPr>
        <p:blipFill>
          <a:blip r:embed="rId6"/>
          <a:stretch>
            <a:fillRect/>
          </a:stretch>
        </p:blipFill>
        <p:spPr>
          <a:xfrm>
            <a:off x="0" y="0"/>
            <a:ext cx="12192000" cy="6858000"/>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2" name="Title 1"/>
          <p:cNvSpPr>
            <a:spLocks noGrp="1"/>
          </p:cNvSpPr>
          <p:nvPr>
            <p:ph type="ctrTitle" hasCustomPrompt="1"/>
            <p:custDataLst>
              <p:tags r:id="rId3"/>
            </p:custDataLst>
          </p:nvPr>
        </p:nvSpPr>
        <p:spPr>
          <a:xfrm>
            <a:off x="609600" y="1895641"/>
            <a:ext cx="10972800" cy="1177506"/>
          </a:xfrm>
        </p:spPr>
        <p:txBody>
          <a:bodyPr anchor="b">
            <a:normAutofit/>
          </a:bodyPr>
          <a:lstStyle>
            <a:lvl1pPr algn="l">
              <a:defRPr sz="3600" baseline="0"/>
            </a:lvl1pPr>
          </a:lstStyle>
          <a:p>
            <a:r>
              <a:rPr lang="en-US" dirty="0"/>
              <a:t>Click to Add a Title</a:t>
            </a:r>
          </a:p>
        </p:txBody>
      </p:sp>
      <p:sp>
        <p:nvSpPr>
          <p:cNvPr id="3" name="Subtitle 2"/>
          <p:cNvSpPr>
            <a:spLocks noGrp="1"/>
          </p:cNvSpPr>
          <p:nvPr>
            <p:ph type="subTitle" idx="1" hasCustomPrompt="1"/>
            <p:custDataLst>
              <p:tags r:id="rId4"/>
            </p:custDataLst>
          </p:nvPr>
        </p:nvSpPr>
        <p:spPr>
          <a:xfrm>
            <a:off x="609600" y="3094852"/>
            <a:ext cx="10963923" cy="917516"/>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a Subtitle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ntent Subtitle">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5" name="Content Placeholder 4"/>
          <p:cNvSpPr>
            <a:spLocks noGrp="1"/>
          </p:cNvSpPr>
          <p:nvPr>
            <p:ph sz="quarter" idx="11" hasCustomPrompt="1"/>
            <p:custDataLst>
              <p:tags r:id="rId2"/>
            </p:custDataLst>
          </p:nvPr>
        </p:nvSpPr>
        <p:spPr>
          <a:xfrm>
            <a:off x="609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2" hasCustomPrompt="1"/>
            <p:custDataLst>
              <p:tags r:id="rId3"/>
            </p:custDataLst>
          </p:nvPr>
        </p:nvSpPr>
        <p:spPr>
          <a:xfrm>
            <a:off x="6197600" y="1414730"/>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hasCustomPrompt="1"/>
            <p:custDataLst>
              <p:tags r:id="rId4"/>
            </p:custDataLst>
          </p:nvPr>
        </p:nvSpPr>
        <p:spPr>
          <a:xfrm>
            <a:off x="609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4" hasCustomPrompt="1"/>
            <p:custDataLst>
              <p:tags r:id="rId5"/>
            </p:custDataLst>
          </p:nvPr>
        </p:nvSpPr>
        <p:spPr>
          <a:xfrm>
            <a:off x="6197600" y="3965268"/>
            <a:ext cx="5376672" cy="2377440"/>
          </a:xfrm>
        </p:spPr>
        <p:txBody>
          <a:bodyPr/>
          <a:lstStyle>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6"/>
          <p:cNvSpPr>
            <a:spLocks noGrp="1"/>
          </p:cNvSpPr>
          <p:nvPr>
            <p:ph type="body" sz="quarter" idx="15" hasCustomPrompt="1"/>
            <p:custDataLst>
              <p:tags r:id="rId6"/>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4003">
          <p15:clr>
            <a:srgbClr val="5ACBF0"/>
          </p15:clr>
        </p15:guide>
        <p15:guide id="5" orient="horz" pos="52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8332"/>
            <a:ext cx="11582400" cy="1143000"/>
          </a:xfrm>
        </p:spPr>
        <p:txBody>
          <a:bodyPr/>
          <a:lstStyle>
            <a:lvl1pPr>
              <a:defRPr/>
            </a:lvl1pPr>
          </a:lstStyle>
          <a:p>
            <a:r>
              <a:rPr lang="en-US" dirty="0"/>
              <a:t>Click to Add a Title</a:t>
            </a:r>
          </a:p>
        </p:txBody>
      </p:sp>
      <p:sp>
        <p:nvSpPr>
          <p:cNvPr id="5" name="Content Placeholder 8"/>
          <p:cNvSpPr>
            <a:spLocks noGrp="1"/>
          </p:cNvSpPr>
          <p:nvPr>
            <p:ph sz="quarter" idx="10" hasCustomPrompt="1"/>
            <p:custDataLst>
              <p:tags r:id="rId3"/>
            </p:custDataLst>
          </p:nvPr>
        </p:nvSpPr>
        <p:spPr>
          <a:xfrm>
            <a:off x="609600" y="1417319"/>
            <a:ext cx="10972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custDataLst>
              <p:tags r:id="rId1"/>
            </p:custDataLst>
          </p:nvPr>
        </p:nvSpPr>
        <p:spPr bwMode="ltGray">
          <a:xfrm>
            <a:off x="0" y="1311214"/>
            <a:ext cx="12192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hasCustomPrompt="1"/>
            <p:custDataLst>
              <p:tags r:id="rId2"/>
            </p:custDataLst>
          </p:nvPr>
        </p:nvSpPr>
        <p:spPr/>
        <p:txBody>
          <a:bodyPr/>
          <a:lstStyle/>
          <a:p>
            <a:r>
              <a:rPr lang="en-US" dirty="0"/>
              <a:t>Click to Add a Title</a:t>
            </a:r>
          </a:p>
        </p:txBody>
      </p:sp>
      <p:sp>
        <p:nvSpPr>
          <p:cNvPr id="3" name="Content Placeholder 2"/>
          <p:cNvSpPr>
            <a:spLocks noGrp="1"/>
          </p:cNvSpPr>
          <p:nvPr>
            <p:ph sz="half" idx="1" hasCustomPrompt="1"/>
            <p:custDataLst>
              <p:tags r:id="rId3"/>
            </p:custDataLst>
          </p:nvPr>
        </p:nvSpPr>
        <p:spPr>
          <a:xfrm>
            <a:off x="609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4"/>
            </p:custDataLst>
          </p:nvPr>
        </p:nvSpPr>
        <p:spPr>
          <a:xfrm>
            <a:off x="6197600" y="1417320"/>
            <a:ext cx="5384800" cy="4846320"/>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5"/>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4" name="Text Placeholder 6"/>
          <p:cNvSpPr>
            <a:spLocks noGrp="1"/>
          </p:cNvSpPr>
          <p:nvPr>
            <p:ph type="body" sz="quarter" idx="12" hasCustomPrompt="1"/>
            <p:custDataLst>
              <p:tags r:id="rId2"/>
            </p:custDataLst>
          </p:nvPr>
        </p:nvSpPr>
        <p:spPr>
          <a:xfrm>
            <a:off x="609600" y="838200"/>
            <a:ext cx="11582400" cy="457200"/>
          </a:xfrm>
        </p:spPr>
        <p:txBody>
          <a:bodyPr/>
          <a:lstStyle>
            <a:lvl1pPr marL="0" indent="0">
              <a:buNone/>
              <a:defRPr sz="2000" i="1"/>
            </a:lvl1pPr>
          </a:lstStyle>
          <a:p>
            <a:pPr lvl="0"/>
            <a:r>
              <a:rPr lang="en-US" dirty="0"/>
              <a:t>Click to Add a Subtitle</a:t>
            </a:r>
          </a:p>
        </p:txBody>
      </p:sp>
      <p:sp>
        <p:nvSpPr>
          <p:cNvPr id="7" name="Rectangle 6"/>
          <p:cNvSpPr/>
          <p:nvPr>
            <p:custDataLst>
              <p:tags r:id="rId3"/>
            </p:custDataLst>
          </p:nvPr>
        </p:nvSpPr>
        <p:spPr bwMode="ltGray">
          <a:xfrm>
            <a:off x="0" y="3959188"/>
            <a:ext cx="12192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Content Placeholder 7"/>
          <p:cNvSpPr>
            <a:spLocks noGrp="1"/>
          </p:cNvSpPr>
          <p:nvPr>
            <p:ph sz="quarter" idx="13" hasCustomPrompt="1"/>
            <p:custDataLst>
              <p:tags r:id="rId4"/>
            </p:custDataLst>
          </p:nvPr>
        </p:nvSpPr>
        <p:spPr>
          <a:xfrm>
            <a:off x="609599" y="1417320"/>
            <a:ext cx="10972800"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8">
          <p15:clr>
            <a:srgbClr val="5ACBF0"/>
          </p15:clr>
        </p15:guide>
        <p15:guide id="4" pos="384">
          <p15:clr>
            <a:srgbClr val="5ACBF0"/>
          </p15:clr>
        </p15:guide>
        <p15:guide id="5" pos="72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Gray Bar_1">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3197523" y="0"/>
            <a:ext cx="8994476"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3519488" y="57150"/>
            <a:ext cx="8672511"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322054" y="370937"/>
            <a:ext cx="2587924" cy="5877463"/>
          </a:xfrm>
        </p:spPr>
        <p:txBody>
          <a:bodyPr/>
          <a:lstStyle>
            <a:lvl1pPr marL="0" indent="0">
              <a:buFontTx/>
              <a:buNone/>
              <a:defRPr sz="2000"/>
            </a:lvl1pPr>
            <a:lvl2pPr>
              <a:buFontTx/>
              <a:buNone/>
              <a:defRPr/>
            </a:lvl2pPr>
            <a:lvl3pPr>
              <a:buFontTx/>
              <a:buNone/>
              <a:defRPr/>
            </a:lvl3pPr>
          </a:lstStyle>
          <a:p>
            <a:pPr lvl="0"/>
            <a:r>
              <a:rPr lang="en-US" dirty="0"/>
              <a:t>Click to add text or choose an icon below to insert other content</a:t>
            </a:r>
          </a:p>
        </p:txBody>
      </p:sp>
      <p:sp>
        <p:nvSpPr>
          <p:cNvPr id="6" name="Content Placeholder 7"/>
          <p:cNvSpPr>
            <a:spLocks noGrp="1"/>
          </p:cNvSpPr>
          <p:nvPr>
            <p:ph sz="quarter" idx="11" hasCustomPrompt="1"/>
            <p:custDataLst>
              <p:tags r:id="rId4"/>
            </p:custDataLst>
          </p:nvPr>
        </p:nvSpPr>
        <p:spPr>
          <a:xfrm>
            <a:off x="3519578" y="1414463"/>
            <a:ext cx="8367623" cy="4846320"/>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3519488" y="838200"/>
            <a:ext cx="867251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2217">
          <p15:clr>
            <a:srgbClr val="5ACBF0"/>
          </p15:clr>
        </p15:guide>
        <p15:guide id="2" pos="7488">
          <p15:clr>
            <a:srgbClr val="5ACBF0"/>
          </p15:clr>
        </p15:guide>
        <p15:guide id="3" orient="horz" pos="528">
          <p15:clr>
            <a:srgbClr val="5ACBF0"/>
          </p15:clr>
        </p15:guide>
        <p15:guide id="4" orient="horz" pos="888">
          <p15:clr>
            <a:srgbClr val="5ACBF0"/>
          </p15:clr>
        </p15:guide>
        <p15:guide id="5" orient="horz" pos="3945">
          <p15:clr>
            <a:srgbClr val="5ACBF0"/>
          </p15:clr>
        </p15:guide>
        <p15:guide id="6" orient="horz" pos="233">
          <p15:clr>
            <a:srgbClr val="5ACBF0"/>
          </p15:clr>
        </p15:guide>
        <p15:guide id="7" pos="203">
          <p15:clr>
            <a:srgbClr val="5ACBF0"/>
          </p15:clr>
        </p15:guide>
        <p15:guide id="8" pos="183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ntent Gray Bar_2">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8534400" y="0"/>
            <a:ext cx="36576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609600" y="65776"/>
            <a:ext cx="7620000"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609600" y="1414462"/>
            <a:ext cx="762000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6" name="Content Placeholder 7"/>
          <p:cNvSpPr>
            <a:spLocks noGrp="1"/>
          </p:cNvSpPr>
          <p:nvPr>
            <p:ph sz="quarter" idx="11" hasCustomPrompt="1"/>
            <p:custDataLst>
              <p:tags r:id="rId4"/>
            </p:custDataLst>
          </p:nvPr>
        </p:nvSpPr>
        <p:spPr>
          <a:xfrm>
            <a:off x="8737600" y="228600"/>
            <a:ext cx="3251200" cy="6019800"/>
          </a:xfrm>
        </p:spPr>
        <p:txBody>
          <a:bodyPr/>
          <a:lstStyle>
            <a:lvl1pPr marL="0" indent="0">
              <a:buNone/>
              <a:defRPr sz="2000"/>
            </a:lvl1pPr>
            <a:lvl2pPr marL="0" indent="0">
              <a:buNone/>
              <a:defRPr/>
            </a:lvl2pPr>
            <a:lvl3pPr marL="0" indent="0">
              <a:buNone/>
              <a:defRPr/>
            </a:lvl3pPr>
          </a:lstStyle>
          <a:p>
            <a:pPr lvl="0"/>
            <a:r>
              <a:rPr lang="en-US" dirty="0"/>
              <a:t>Click to add text or choose an icon below to insert other content</a:t>
            </a:r>
          </a:p>
        </p:txBody>
      </p:sp>
      <p:sp>
        <p:nvSpPr>
          <p:cNvPr id="7" name="Text Placeholder 6"/>
          <p:cNvSpPr>
            <a:spLocks noGrp="1"/>
          </p:cNvSpPr>
          <p:nvPr>
            <p:ph type="body" sz="quarter" idx="12" hasCustomPrompt="1"/>
            <p:custDataLst>
              <p:tags r:id="rId5"/>
            </p:custDataLst>
          </p:nvPr>
        </p:nvSpPr>
        <p:spPr>
          <a:xfrm>
            <a:off x="609601" y="838200"/>
            <a:ext cx="7625751"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5184">
          <p15:clr>
            <a:srgbClr val="5ACBF0"/>
          </p15:clr>
        </p15:guide>
        <p15:guide id="3" orient="horz" pos="3944">
          <p15:clr>
            <a:srgbClr val="5ACBF0"/>
          </p15:clr>
        </p15:guide>
        <p15:guide id="4" orient="horz" pos="888">
          <p15:clr>
            <a:srgbClr val="5ACBF0"/>
          </p15:clr>
        </p15:guide>
        <p15:guide id="5" orient="horz" pos="528">
          <p15:clr>
            <a:srgbClr val="5ACBF0"/>
          </p15:clr>
        </p15:guide>
        <p15:guide id="6" orient="horz" pos="144">
          <p15:clr>
            <a:srgbClr val="5ACBF0"/>
          </p15:clr>
        </p15:guide>
        <p15:guide id="7" pos="5503">
          <p15:clr>
            <a:srgbClr val="5ACBF0"/>
          </p15:clr>
        </p15:guide>
        <p15:guide id="8" pos="75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ntent Left Gray Bar">
    <p:spTree>
      <p:nvGrpSpPr>
        <p:cNvPr id="1" name=""/>
        <p:cNvGrpSpPr/>
        <p:nvPr/>
      </p:nvGrpSpPr>
      <p:grpSpPr>
        <a:xfrm>
          <a:off x="0" y="0"/>
          <a:ext cx="0" cy="0"/>
          <a:chOff x="0" y="0"/>
          <a:chExt cx="0" cy="0"/>
        </a:xfrm>
      </p:grpSpPr>
      <p:sp>
        <p:nvSpPr>
          <p:cNvPr id="3" name="Rectangle 2"/>
          <p:cNvSpPr/>
          <p:nvPr>
            <p:custDataLst>
              <p:tags r:id="rId1"/>
            </p:custDataLst>
          </p:nvPr>
        </p:nvSpPr>
        <p:spPr bwMode="ltGray">
          <a:xfrm>
            <a:off x="0" y="0"/>
            <a:ext cx="414528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1"/>
          <p:cNvSpPr>
            <a:spLocks noGrp="1"/>
          </p:cNvSpPr>
          <p:nvPr>
            <p:ph type="title" hasCustomPrompt="1"/>
            <p:custDataLst>
              <p:tags r:id="rId2"/>
            </p:custDataLst>
          </p:nvPr>
        </p:nvSpPr>
        <p:spPr>
          <a:xfrm>
            <a:off x="4449234" y="65776"/>
            <a:ext cx="7742767" cy="1143000"/>
          </a:xfrm>
        </p:spPr>
        <p:txBody>
          <a:bodyPr/>
          <a:lstStyle>
            <a:lvl1pPr algn="l">
              <a:defRPr/>
            </a:lvl1pPr>
          </a:lstStyle>
          <a:p>
            <a:r>
              <a:rPr lang="en-US" dirty="0"/>
              <a:t>Click to Add a Title</a:t>
            </a:r>
          </a:p>
        </p:txBody>
      </p:sp>
      <p:sp>
        <p:nvSpPr>
          <p:cNvPr id="5" name="Content Placeholder 5"/>
          <p:cNvSpPr>
            <a:spLocks noGrp="1"/>
          </p:cNvSpPr>
          <p:nvPr>
            <p:ph sz="quarter" idx="10" hasCustomPrompt="1"/>
            <p:custDataLst>
              <p:tags r:id="rId3"/>
            </p:custDataLst>
          </p:nvPr>
        </p:nvSpPr>
        <p:spPr>
          <a:xfrm>
            <a:off x="4449233" y="1414463"/>
            <a:ext cx="7437120" cy="4846637"/>
          </a:xfrm>
        </p:spPr>
        <p:txBody>
          <a:bodyPr vert="horz" lIns="91440" tIns="45720" rIns="91440" bIns="45720" rtlCol="0">
            <a:noAutofit/>
          </a:bodyPr>
          <a:lstStyle>
            <a:lvl1pPr>
              <a:defRPr/>
            </a:lvl1pPr>
            <a:lvl2pPr>
              <a:defRPr/>
            </a:lvl2pPr>
            <a:lvl3pPr>
              <a:defRPr/>
            </a:lvl3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p:txBody>
      </p:sp>
      <p:sp>
        <p:nvSpPr>
          <p:cNvPr id="6" name="Content Placeholder 7"/>
          <p:cNvSpPr>
            <a:spLocks noGrp="1"/>
          </p:cNvSpPr>
          <p:nvPr>
            <p:ph sz="quarter" idx="11" hasCustomPrompt="1"/>
            <p:custDataLst>
              <p:tags r:id="rId4"/>
            </p:custDataLst>
          </p:nvPr>
        </p:nvSpPr>
        <p:spPr>
          <a:xfrm>
            <a:off x="274320" y="228600"/>
            <a:ext cx="3596640" cy="6019800"/>
          </a:xfrm>
        </p:spPr>
        <p:txBody>
          <a:bodyPr/>
          <a:lstStyle>
            <a:lvl1pPr marL="233363" indent="-233363">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dirty="0"/>
              <a:t>Click to add text or choose an icon below to insert other content</a:t>
            </a:r>
          </a:p>
          <a:p>
            <a:pPr lvl="1"/>
            <a:r>
              <a:rPr lang="en-US" dirty="0"/>
              <a:t>Second level</a:t>
            </a:r>
          </a:p>
          <a:p>
            <a:pPr lvl="2"/>
            <a:r>
              <a:rPr lang="en-US" dirty="0"/>
              <a:t>Third level</a:t>
            </a:r>
          </a:p>
        </p:txBody>
      </p:sp>
      <p:sp>
        <p:nvSpPr>
          <p:cNvPr id="7" name="Text Placeholder 6"/>
          <p:cNvSpPr>
            <a:spLocks noGrp="1"/>
          </p:cNvSpPr>
          <p:nvPr>
            <p:ph type="body" sz="quarter" idx="12" hasCustomPrompt="1"/>
            <p:custDataLst>
              <p:tags r:id="rId5"/>
            </p:custDataLst>
          </p:nvPr>
        </p:nvSpPr>
        <p:spPr>
          <a:xfrm>
            <a:off x="4449234" y="838200"/>
            <a:ext cx="7742767"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orient="horz" pos="528">
          <p15:clr>
            <a:srgbClr val="5ACBF0"/>
          </p15:clr>
        </p15:guide>
        <p15:guide id="2" orient="horz" pos="888">
          <p15:clr>
            <a:srgbClr val="5ACBF0"/>
          </p15:clr>
        </p15:guide>
        <p15:guide id="3" orient="horz" pos="3944">
          <p15:clr>
            <a:srgbClr val="5ACBF0"/>
          </p15:clr>
        </p15:guide>
        <p15:guide id="4" pos="173">
          <p15:clr>
            <a:srgbClr val="5ACBF0"/>
          </p15:clr>
        </p15:guide>
        <p15:guide id="5" pos="2441">
          <p15:clr>
            <a:srgbClr val="5ACBF0"/>
          </p15:clr>
        </p15:guide>
        <p15:guide id="6" pos="7488">
          <p15:clr>
            <a:srgbClr val="5ACBF0"/>
          </p15:clr>
        </p15:guide>
        <p15:guide id="7" pos="280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77BCB2-9D0A-499A-B2BE-A59EFA404956}"/>
              </a:ext>
            </a:extLst>
          </p:cNvPr>
          <p:cNvPicPr>
            <a:picLocks noChangeAspect="1"/>
          </p:cNvPicPr>
          <p:nvPr>
            <p:custDataLst>
              <p:tags r:id="rId1"/>
            </p:custDataLst>
          </p:nvPr>
        </p:nvPicPr>
        <p:blipFill>
          <a:blip r:embed="rId5"/>
          <a:stretch>
            <a:fillRect/>
          </a:stretch>
        </p:blipFill>
        <p:spPr>
          <a:xfrm>
            <a:off x="0" y="0"/>
            <a:ext cx="12192000" cy="6858000"/>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Box 7"/>
          <p:cNvSpPr txBox="1"/>
          <p:nvPr>
            <p:custDataLst>
              <p:tags r:id="rId3"/>
            </p:custDataLst>
          </p:nvPr>
        </p:nvSpPr>
        <p:spPr>
          <a:xfrm>
            <a:off x="1360968" y="2558734"/>
            <a:ext cx="4363427" cy="923330"/>
          </a:xfrm>
          <a:prstGeom prst="rect">
            <a:avLst/>
          </a:prstGeom>
          <a:noFill/>
        </p:spPr>
        <p:txBody>
          <a:bodyPr wrap="square" rtlCol="0">
            <a:spAutoFit/>
          </a:bodyPr>
          <a:lstStyle/>
          <a:p>
            <a:r>
              <a:rPr lang="en-US" sz="5400" b="1" dirty="0"/>
              <a:t>Thank You</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logo">
    <p:spTree>
      <p:nvGrpSpPr>
        <p:cNvPr id="1" name=""/>
        <p:cNvGrpSpPr/>
        <p:nvPr/>
      </p:nvGrpSpPr>
      <p:grpSpPr>
        <a:xfrm>
          <a:off x="0" y="0"/>
          <a:ext cx="0" cy="0"/>
          <a:chOff x="0" y="0"/>
          <a:chExt cx="0" cy="0"/>
        </a:xfrm>
      </p:grpSpPr>
      <p:pic>
        <p:nvPicPr>
          <p:cNvPr id="6" name="Picture 5"/>
          <p:cNvPicPr>
            <a:picLocks noChangeAspect="1"/>
          </p:cNvPicPr>
          <p:nvPr>
            <p:custDataLst>
              <p:tags r:id="rId1"/>
            </p:custDataLst>
          </p:nvPr>
        </p:nvPicPr>
        <p:blipFill>
          <a:blip r:embed="rId3">
            <a:extLst>
              <a:ext uri="{28A0092B-C50C-407E-A947-70E740481C1C}">
                <a14:useLocalDpi xmlns:a14="http://schemas.microsoft.com/office/drawing/2010/main"/>
              </a:ext>
            </a:extLst>
          </a:blip>
          <a:stretch>
            <a:fillRect/>
          </a:stretch>
        </p:blipFill>
        <p:spPr>
          <a:xfrm>
            <a:off x="4267351" y="2843832"/>
            <a:ext cx="3657298" cy="117033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lvl1pPr>
              <a:defRPr/>
            </a:lvl1pPr>
          </a:lstStyle>
          <a:p>
            <a:r>
              <a:rPr lang="en-US" dirty="0"/>
              <a:t>Click to Add a Title</a:t>
            </a:r>
          </a:p>
        </p:txBody>
      </p:sp>
      <p:sp>
        <p:nvSpPr>
          <p:cNvPr id="3" name="Content Placeholder 2"/>
          <p:cNvSpPr>
            <a:spLocks noGrp="1"/>
          </p:cNvSpPr>
          <p:nvPr>
            <p:ph idx="1" hasCustomPrompt="1"/>
            <p:custDataLst>
              <p:tags r:id="rId2"/>
            </p:custDataLst>
          </p:nvPr>
        </p:nvSpPr>
        <p:spPr/>
        <p:txBody>
          <a:bodyPr/>
          <a:lstStyle>
            <a:lvl1pPr>
              <a:defRPr/>
            </a:lvl1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custDataLst>
              <p:tags r:id="rId1"/>
            </p:custDataLst>
          </p:nvPr>
        </p:nvSpPr>
        <p:spPr>
          <a:xfrm>
            <a:off x="9770300" y="365125"/>
            <a:ext cx="1813687" cy="58975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custDataLst>
              <p:tags r:id="rId2"/>
            </p:custDataLst>
          </p:nvPr>
        </p:nvSpPr>
        <p:spPr>
          <a:xfrm>
            <a:off x="609601" y="365125"/>
            <a:ext cx="9022914" cy="589756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609600" y="1414463"/>
            <a:ext cx="53848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414463"/>
            <a:ext cx="53848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
          <a:stretch>
            <a:fillRect/>
          </a:stretch>
        </p:blipFill>
        <p:spPr>
          <a:xfrm>
            <a:off x="11101153" y="6542971"/>
            <a:ext cx="881902" cy="217536"/>
          </a:xfrm>
          <a:prstGeom prst="rect">
            <a:avLst/>
          </a:prstGeom>
        </p:spPr>
      </p:pic>
      <p:sp>
        <p:nvSpPr>
          <p:cNvPr id="6" name="TextBox 5"/>
          <p:cNvSpPr txBox="1"/>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2016 Synopsys, Inc. </a:t>
            </a:r>
          </a:p>
        </p:txBody>
      </p:sp>
      <p:sp>
        <p:nvSpPr>
          <p:cNvPr id="7" name="TextBox 6"/>
          <p:cNvSpPr txBox="1"/>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20115"/>
          <a:stretch/>
        </p:blipFill>
        <p:spPr>
          <a:xfrm>
            <a:off x="4745626" y="6542971"/>
            <a:ext cx="2700748" cy="216551"/>
          </a:xfrm>
          <a:prstGeom prst="rect">
            <a:avLst/>
          </a:prstGeom>
        </p:spPr>
      </p:pic>
    </p:spTree>
    <p:extLst>
      <p:ext uri="{BB962C8B-B14F-4D97-AF65-F5344CB8AC3E}">
        <p14:creationId xmlns:p14="http://schemas.microsoft.com/office/powerpoint/2010/main" val="134566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ynopsys 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44057EF-F0C7-4197-82D0-267908AF3CF8}"/>
              </a:ext>
            </a:extLst>
          </p:cNvPr>
          <p:cNvPicPr>
            <a:picLocks noChangeAspect="1"/>
          </p:cNvPicPr>
          <p:nvPr>
            <p:custDataLst>
              <p:tags r:id="rId1"/>
            </p:custDataLst>
          </p:nvPr>
        </p:nvPicPr>
        <p:blipFill>
          <a:blip r:embed="rId8"/>
          <a:stretch>
            <a:fillRect/>
          </a:stretch>
        </p:blipFill>
        <p:spPr>
          <a:xfrm>
            <a:off x="0" y="0"/>
            <a:ext cx="12192000" cy="6858000"/>
          </a:xfrm>
          <a:prstGeom prst="rect">
            <a:avLst/>
          </a:prstGeom>
        </p:spPr>
      </p:pic>
      <p:pic>
        <p:nvPicPr>
          <p:cNvPr id="12" name="Picture 11"/>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233358" y="485435"/>
            <a:ext cx="1653211" cy="529027"/>
          </a:xfrm>
          <a:prstGeom prst="rect">
            <a:avLst/>
          </a:prstGeom>
        </p:spPr>
      </p:pic>
      <p:sp>
        <p:nvSpPr>
          <p:cNvPr id="8" name="Text Placeholder 15"/>
          <p:cNvSpPr>
            <a:spLocks noGrp="1"/>
          </p:cNvSpPr>
          <p:nvPr>
            <p:ph type="body" sz="quarter" idx="10" hasCustomPrompt="1"/>
            <p:custDataLst>
              <p:tags r:id="rId3"/>
            </p:custDataLst>
          </p:nvPr>
        </p:nvSpPr>
        <p:spPr>
          <a:xfrm>
            <a:off x="609600" y="4108495"/>
            <a:ext cx="10962523"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custDataLst>
              <p:tags r:id="rId4"/>
            </p:custDataLst>
          </p:nvPr>
        </p:nvSpPr>
        <p:spPr>
          <a:xfrm>
            <a:off x="609600" y="4861720"/>
            <a:ext cx="48768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custDataLst>
              <p:tags r:id="rId5"/>
            </p:custDataLst>
          </p:nvPr>
        </p:nvSpPr>
        <p:spPr>
          <a:xfrm>
            <a:off x="609600" y="3094851"/>
            <a:ext cx="10963923"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custDataLst>
              <p:tags r:id="rId6"/>
            </p:custDataLst>
          </p:nvPr>
        </p:nvSpPr>
        <p:spPr>
          <a:xfrm>
            <a:off x="609600" y="1895641"/>
            <a:ext cx="10972800" cy="1177506"/>
          </a:xfrm>
        </p:spPr>
        <p:txBody>
          <a:bodyPr anchor="b">
            <a:noAutofit/>
          </a:bodyPr>
          <a:lstStyle>
            <a:lvl1pPr algn="l">
              <a:defRPr sz="3600">
                <a:solidFill>
                  <a:schemeClr val="tx1"/>
                </a:solidFill>
                <a:effectLst/>
              </a:defRPr>
            </a:lvl1pPr>
          </a:lstStyle>
          <a:p>
            <a:r>
              <a:rPr lang="en-US" dirty="0"/>
              <a:t>Click to Add a 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gal Disclosure NDA">
    <p:spTree>
      <p:nvGrpSpPr>
        <p:cNvPr id="1" name=""/>
        <p:cNvGrpSpPr/>
        <p:nvPr/>
      </p:nvGrpSpPr>
      <p:grpSpPr>
        <a:xfrm>
          <a:off x="0" y="0"/>
          <a:ext cx="0" cy="0"/>
          <a:chOff x="0" y="0"/>
          <a:chExt cx="0" cy="0"/>
        </a:xfrm>
      </p:grpSpPr>
      <p:sp>
        <p:nvSpPr>
          <p:cNvPr id="2" name="Content Placeholder 2"/>
          <p:cNvSpPr>
            <a:spLocks noGrp="1"/>
          </p:cNvSpPr>
          <p:nvPr>
            <p:custDataLst>
              <p:tags r:id="rId1"/>
            </p:custDataLst>
          </p:nvPr>
        </p:nvSpPr>
        <p:spPr>
          <a:xfrm>
            <a:off x="609600" y="609601"/>
            <a:ext cx="10972800" cy="4525963"/>
          </a:xfrm>
          <a:prstGeom prst="rect">
            <a:avLst/>
          </a:prstGeom>
        </p:spPr>
        <p:txBody>
          <a:bodyPr vert="horz" lIns="121920" tIns="60960" rIns="121920" bIns="60960" rtlCol="0">
            <a:noAutofit/>
          </a:bodyPr>
          <a:lstStyle>
            <a:lvl1pPr marL="342900" indent="-3429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2pPr>
            <a:lvl3pPr marL="1027113"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buNone/>
            </a:pPr>
            <a:r>
              <a:rPr lang="en-US" b="1" dirty="0"/>
              <a:t>CONFIDENTIAL INFORMATION</a:t>
            </a:r>
          </a:p>
          <a:p>
            <a:pPr marL="0" indent="0">
              <a:buNone/>
            </a:pPr>
            <a:r>
              <a:rPr lang="en-US" dirty="0"/>
              <a:t>The following material is confidential information of Synopsys and is being disclosed to you pursuant to a non-disclosure agreement between you or your employer and Synopsys. The material being disclosed may only be used as permitted under such non-disclosure agreement. </a:t>
            </a:r>
          </a:p>
          <a:p>
            <a:pPr>
              <a:buNone/>
            </a:pPr>
            <a:r>
              <a:rPr lang="en-US" dirty="0"/>
              <a:t> </a:t>
            </a:r>
          </a:p>
          <a:p>
            <a:pPr>
              <a:buNone/>
            </a:pPr>
            <a:r>
              <a:rPr lang="en-US" b="1" dirty="0"/>
              <a:t>IMPORTANT NOTICE</a:t>
            </a:r>
          </a:p>
          <a:p>
            <a:pPr marL="0" indent="0">
              <a:buNone/>
            </a:pPr>
            <a:r>
              <a:rPr lang="en-US" dirty="0"/>
              <a:t>In the event information in this presentation reflects Synopsys’ future plans, such plans are as of the date of this presentation and are subject to change. Synopsys is not obligated to develop the products with the features and functionality discussed in these materials. In any event, Synopsys’ products may be offered and purchased only pursuant to an authorized quote and purchase order or a mutually agreed upon written contract. </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3945">
          <p15:clr>
            <a:srgbClr val="5ACBF0"/>
          </p15:clr>
        </p15:guide>
        <p15:guide id="4" orient="horz" pos="3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a:xfrm>
            <a:off x="609600" y="68574"/>
            <a:ext cx="11582400" cy="1143000"/>
          </a:xfrm>
        </p:spPr>
        <p:txBody>
          <a:bodyPr/>
          <a:lstStyle/>
          <a:p>
            <a:r>
              <a:rPr lang="en-US" dirty="0"/>
              <a:t>Click to Add a Title</a:t>
            </a:r>
          </a:p>
        </p:txBody>
      </p:sp>
      <p:sp>
        <p:nvSpPr>
          <p:cNvPr id="3" name="Content Placeholder 2"/>
          <p:cNvSpPr>
            <a:spLocks noGrp="1"/>
          </p:cNvSpPr>
          <p:nvPr>
            <p:ph idx="1" hasCustomPrompt="1"/>
            <p:custDataLst>
              <p:tags r:id="rId2"/>
            </p:custDataLst>
          </p:nvPr>
        </p:nvSpPr>
        <p:spPr>
          <a:xfrm>
            <a:off x="609600" y="1414463"/>
            <a:ext cx="10972800" cy="4848225"/>
          </a:xfrm>
        </p:spPr>
        <p:txBody>
          <a:bodyPr vert="horz" lIns="91440" tIns="45720" rIns="91440" bIns="45720" rtlCol="0">
            <a:noAutofit/>
          </a:bodyPr>
          <a:lstStyle>
            <a:lvl1pPr>
              <a:defRPr baseline="0"/>
            </a:lvl1pPr>
            <a:lvl2pPr>
              <a:defRPr/>
            </a:lvl2pPr>
            <a:lvl3pPr>
              <a:defRPr/>
            </a:lvl3pPr>
            <a:lvl4pPr>
              <a:defRPr/>
            </a:lvl4pPr>
            <a:lvl5pPr>
              <a:defRPr/>
            </a:lvl5pPr>
            <a:lvl6pPr>
              <a:defRPr/>
            </a:lvl6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2" hasCustomPrompt="1"/>
            <p:custDataLst>
              <p:tags r:id="rId3"/>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masterClrMapping/>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7">
          <p15:clr>
            <a:srgbClr val="5ACBF0"/>
          </p15:clr>
        </p15:guide>
        <p15:guide id="5" orient="horz" pos="5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F746-CEB3-4F47-8DCC-9A7E1FDEAD0A}"/>
              </a:ext>
            </a:extLst>
          </p:cNvPr>
          <p:cNvPicPr>
            <a:picLocks noChangeAspect="1"/>
          </p:cNvPicPr>
          <p:nvPr>
            <p:custDataLst>
              <p:tags r:id="rId1"/>
            </p:custDataLst>
          </p:nvPr>
        </p:nvPicPr>
        <p:blipFill>
          <a:blip r:embed="rId5"/>
          <a:stretch>
            <a:fillRect/>
          </a:stretch>
        </p:blipFill>
        <p:spPr bwMode="invGray">
          <a:xfrm>
            <a:off x="-9" y="1215389"/>
            <a:ext cx="12192357" cy="1295438"/>
          </a:xfrm>
          <a:prstGeom prst="rect">
            <a:avLst/>
          </a:prstGeom>
        </p:spPr>
      </p:pic>
      <p:sp>
        <p:nvSpPr>
          <p:cNvPr id="2" name="Title 1"/>
          <p:cNvSpPr>
            <a:spLocks noGrp="1"/>
          </p:cNvSpPr>
          <p:nvPr>
            <p:ph type="title"/>
            <p:custDataLst>
              <p:tags r:id="rId2"/>
            </p:custDataLst>
          </p:nvPr>
        </p:nvSpPr>
        <p:spPr>
          <a:xfrm>
            <a:off x="609600" y="1295400"/>
            <a:ext cx="115824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custDataLst>
              <p:tags r:id="rId3"/>
            </p:custDataLst>
          </p:nvPr>
        </p:nvSpPr>
        <p:spPr>
          <a:xfrm>
            <a:off x="1524000" y="2688610"/>
            <a:ext cx="10058400" cy="3559791"/>
          </a:xfrm>
        </p:spPr>
        <p:txBody>
          <a:bodyPr/>
          <a:lstStyle>
            <a:lvl1pPr>
              <a:spcBef>
                <a:spcPts val="1867"/>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Tree>
  </p:cSld>
  <p:clrMapOvr>
    <a:masterClrMapping/>
  </p:clrMapOvr>
  <p:extLst>
    <p:ext uri="{DCECCB84-F9BA-43D5-87BE-67443E8EF086}">
      <p15:sldGuideLst xmlns:p15="http://schemas.microsoft.com/office/powerpoint/2012/main">
        <p15:guide id="1" orient="horz" pos="1693">
          <p15:clr>
            <a:srgbClr val="5ACBF0"/>
          </p15:clr>
        </p15:guide>
        <p15:guide id="2" pos="960">
          <p15:clr>
            <a:srgbClr val="5ACBF0"/>
          </p15:clr>
        </p15:guide>
        <p15:guide id="3" pos="7296">
          <p15:clr>
            <a:srgbClr val="5ACBF0"/>
          </p15:clr>
        </p15:guide>
        <p15:guide id="4" orient="horz" pos="394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D20E43-B3EE-4B3C-8232-551DC61A70ED}"/>
              </a:ext>
            </a:extLst>
          </p:cNvPr>
          <p:cNvPicPr>
            <a:picLocks noChangeAspect="1"/>
          </p:cNvPicPr>
          <p:nvPr>
            <p:custDataLst>
              <p:tags r:id="rId1"/>
            </p:custDataLst>
          </p:nvPr>
        </p:nvPicPr>
        <p:blipFill>
          <a:blip r:embed="rId5"/>
          <a:stretch>
            <a:fillRect/>
          </a:stretch>
        </p:blipFill>
        <p:spPr bwMode="invGray">
          <a:xfrm>
            <a:off x="-1" y="2021760"/>
            <a:ext cx="12192005" cy="2540001"/>
          </a:xfrm>
          <a:prstGeom prst="rect">
            <a:avLst/>
          </a:prstGeom>
        </p:spPr>
      </p:pic>
      <p:sp>
        <p:nvSpPr>
          <p:cNvPr id="2" name="Title 1"/>
          <p:cNvSpPr>
            <a:spLocks noGrp="1"/>
          </p:cNvSpPr>
          <p:nvPr>
            <p:ph type="title" hasCustomPrompt="1"/>
            <p:custDataLst>
              <p:tags r:id="rId2"/>
            </p:custDataLst>
          </p:nvPr>
        </p:nvSpPr>
        <p:spPr>
          <a:xfrm>
            <a:off x="609601" y="2010333"/>
            <a:ext cx="10384465" cy="1253863"/>
          </a:xfrm>
        </p:spPr>
        <p:txBody>
          <a:bodyPr anchor="b">
            <a:normAutofit/>
          </a:bodyPr>
          <a:lstStyle>
            <a:lvl1pPr>
              <a:defRPr sz="340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3" name="Text Placeholder 2"/>
          <p:cNvSpPr>
            <a:spLocks noGrp="1"/>
          </p:cNvSpPr>
          <p:nvPr>
            <p:ph type="body" idx="1"/>
            <p:custDataLst>
              <p:tags r:id="rId3"/>
            </p:custDataLst>
          </p:nvPr>
        </p:nvSpPr>
        <p:spPr>
          <a:xfrm>
            <a:off x="609601" y="3430818"/>
            <a:ext cx="10384465" cy="1119515"/>
          </a:xfrm>
        </p:spPr>
        <p:txBody>
          <a:bodyPr/>
          <a:lstStyle>
            <a:lvl1pPr marL="0" indent="0">
              <a:buNone/>
              <a:defRPr sz="2400" i="1">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cSld>
  <p:clrMapOvr>
    <a:masterClrMapping/>
  </p:clrMapOvr>
  <p:extLst>
    <p:ext uri="{DCECCB84-F9BA-43D5-87BE-67443E8EF086}">
      <p15:sldGuideLst xmlns:p15="http://schemas.microsoft.com/office/powerpoint/2012/main">
        <p15:guide id="1" pos="384">
          <p15:clr>
            <a:srgbClr val="5ACBF0"/>
          </p15:clr>
        </p15:guide>
        <p15:guide id="2" pos="69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custDataLst>
              <p:tags r:id="rId1"/>
            </p:custDataLst>
          </p:nvPr>
        </p:nvSpPr>
        <p:spPr/>
        <p:txBody>
          <a:bodyPr/>
          <a:lstStyle/>
          <a:p>
            <a:r>
              <a:rPr lang="en-US" dirty="0"/>
              <a:t>Click to Add a Title</a:t>
            </a:r>
          </a:p>
        </p:txBody>
      </p:sp>
      <p:sp>
        <p:nvSpPr>
          <p:cNvPr id="3" name="Content Placeholder 2"/>
          <p:cNvSpPr>
            <a:spLocks noGrp="1"/>
          </p:cNvSpPr>
          <p:nvPr>
            <p:ph sz="half" idx="1" hasCustomPrompt="1"/>
            <p:custDataLst>
              <p:tags r:id="rId2"/>
            </p:custDataLst>
          </p:nvPr>
        </p:nvSpPr>
        <p:spPr>
          <a:xfrm>
            <a:off x="609600" y="1414463"/>
            <a:ext cx="5384800" cy="4848225"/>
          </a:xfrm>
        </p:spPr>
        <p:txBody>
          <a:bodyPr vert="horz" lIns="91440" tIns="45720" rIns="91440" bIns="45720" rtlCol="0">
            <a:noAutofit/>
          </a:bodyPr>
          <a:lstStyle>
            <a:lvl1pPr>
              <a:defRPr/>
            </a:lvl1pPr>
            <a:lvl2pPr>
              <a:defRPr/>
            </a:lvl2pPr>
            <a:lvl3pPr>
              <a:defRPr/>
            </a:lvl3pPr>
            <a:lvl4pPr>
              <a:defRPr/>
            </a:lvl4pPr>
            <a:lvl5pPr>
              <a:defRPr/>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custDataLst>
              <p:tags r:id="rId3"/>
            </p:custDataLst>
          </p:nvPr>
        </p:nvSpPr>
        <p:spPr>
          <a:xfrm>
            <a:off x="6197600" y="1414463"/>
            <a:ext cx="5384800" cy="4848225"/>
          </a:xfrm>
        </p:spPr>
        <p:txBody>
          <a:bodyPr vert="horz" lIns="91440" tIns="45720" rIns="91440" bIns="45720" rtlCol="0">
            <a:noAutofit/>
          </a:bodyPr>
          <a:lstStyle>
            <a:lvl1pPr>
              <a:defRPr/>
            </a:lvl1pPr>
            <a:lvl2pPr>
              <a:defRPr/>
            </a:lvl2pPr>
            <a:lvl3pPr>
              <a:defRPr/>
            </a:lvl3pPr>
            <a:lvl4pPr>
              <a:defRPr baseline="0"/>
            </a:lvl4pPr>
            <a:lvl5pPr>
              <a:defRPr baseline="0"/>
            </a:lvl5pPr>
          </a:lstStyle>
          <a:p>
            <a:pPr lvl="0"/>
            <a:r>
              <a:rPr lang="en-US" dirty="0"/>
              <a:t>Click to add text or choose an icon below to insert other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custDataLst>
              <p:tags r:id="rId4"/>
            </p:custDataLst>
          </p:nvPr>
        </p:nvSpPr>
        <p:spPr>
          <a:xfrm>
            <a:off x="609600" y="838200"/>
            <a:ext cx="11582400" cy="457200"/>
          </a:xfrm>
        </p:spPr>
        <p:txBody>
          <a:bodyPr/>
          <a:lstStyle>
            <a:lvl1pPr marL="0" indent="0">
              <a:buNone/>
              <a:defRPr sz="2000" i="1"/>
            </a:lvl1pPr>
          </a:lstStyle>
          <a:p>
            <a:pPr lvl="0"/>
            <a:r>
              <a:rPr lang="en-US" dirty="0"/>
              <a:t>Click to Add a Subtitle</a:t>
            </a:r>
          </a:p>
        </p:txBody>
      </p:sp>
    </p:spTree>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384">
          <p15:clr>
            <a:srgbClr val="5ACBF0"/>
          </p15:clr>
        </p15:guide>
        <p15:guide id="2" pos="7296">
          <p15:clr>
            <a:srgbClr val="5ACBF0"/>
          </p15:clr>
        </p15:guide>
        <p15:guide id="3" orient="horz" pos="888">
          <p15:clr>
            <a:srgbClr val="5ACBF0"/>
          </p15:clr>
        </p15:guide>
        <p15:guide id="4" orient="horz" pos="3945">
          <p15:clr>
            <a:srgbClr val="5ACBF0"/>
          </p15:clr>
        </p15:guide>
        <p15:guide id="5" orient="horz" pos="5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3.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xml"/><Relationship Id="rId32" Type="http://schemas.openxmlformats.org/officeDocument/2006/relationships/tags" Target="../tags/tag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28" Type="http://schemas.openxmlformats.org/officeDocument/2006/relationships/tags" Target="../tags/tag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4.xml"/><Relationship Id="rId30" Type="http://schemas.openxmlformats.org/officeDocument/2006/relationships/tags" Target="../tags/tag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custDataLst>
              <p:tags r:id="rId24"/>
            </p:custDataLst>
          </p:nvPr>
        </p:nvSpPr>
        <p:spPr>
          <a:xfrm>
            <a:off x="609600" y="68574"/>
            <a:ext cx="11581896"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custDataLst>
              <p:tags r:id="rId25"/>
            </p:custDataLst>
          </p:nvPr>
        </p:nvSpPr>
        <p:spPr>
          <a:xfrm>
            <a:off x="609600" y="1414463"/>
            <a:ext cx="10972800" cy="484822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a:t>
            </a:r>
          </a:p>
          <a:p>
            <a:pPr lvl="6"/>
            <a:r>
              <a:rPr lang="en-US" dirty="0"/>
              <a:t>Seven</a:t>
            </a:r>
          </a:p>
          <a:p>
            <a:pPr lvl="7"/>
            <a:r>
              <a:rPr lang="en-US" dirty="0"/>
              <a:t>Eight</a:t>
            </a:r>
          </a:p>
          <a:p>
            <a:pPr lvl="8"/>
            <a:r>
              <a:rPr lang="en-US" dirty="0"/>
              <a:t>Nine</a:t>
            </a:r>
          </a:p>
        </p:txBody>
      </p:sp>
      <p:pic>
        <p:nvPicPr>
          <p:cNvPr id="7" name="Picture 6"/>
          <p:cNvPicPr>
            <a:picLocks noChangeAspect="1"/>
          </p:cNvPicPr>
          <p:nvPr>
            <p:custDataLst>
              <p:tags r:id="rId26"/>
            </p:custDataLst>
          </p:nvPr>
        </p:nvPicPr>
        <p:blipFill>
          <a:blip r:embed="rId33"/>
          <a:stretch>
            <a:fillRect/>
          </a:stretch>
        </p:blipFill>
        <p:spPr>
          <a:xfrm>
            <a:off x="11101153" y="6542971"/>
            <a:ext cx="881902" cy="217536"/>
          </a:xfrm>
          <a:prstGeom prst="rect">
            <a:avLst/>
          </a:prstGeom>
        </p:spPr>
      </p:pic>
      <p:sp>
        <p:nvSpPr>
          <p:cNvPr id="8" name="TextBox 7"/>
          <p:cNvSpPr txBox="1"/>
          <p:nvPr>
            <p:custDataLst>
              <p:tags r:id="rId27"/>
            </p:custDataLst>
          </p:nvPr>
        </p:nvSpPr>
        <p:spPr>
          <a:xfrm>
            <a:off x="163812" y="6516189"/>
            <a:ext cx="3759200" cy="230832"/>
          </a:xfrm>
          <a:prstGeom prst="rect">
            <a:avLst/>
          </a:prstGeom>
          <a:noFill/>
        </p:spPr>
        <p:txBody>
          <a:bodyPr wrap="square" rtlCol="0">
            <a:spAutoFit/>
          </a:bodyPr>
          <a:lstStyle/>
          <a:p>
            <a:r>
              <a:rPr lang="en-US" sz="900" dirty="0">
                <a:solidFill>
                  <a:schemeClr val="tx1">
                    <a:lumMod val="50000"/>
                    <a:lumOff val="50000"/>
                  </a:schemeClr>
                </a:solidFill>
              </a:rPr>
              <a:t>© 2018 Synopsys, Inc. </a:t>
            </a:r>
          </a:p>
        </p:txBody>
      </p:sp>
      <p:sp>
        <p:nvSpPr>
          <p:cNvPr id="9" name="TextBox 8"/>
          <p:cNvSpPr txBox="1"/>
          <p:nvPr>
            <p:custDataLst>
              <p:tags r:id="rId28"/>
            </p:custDataLst>
          </p:nvPr>
        </p:nvSpPr>
        <p:spPr>
          <a:xfrm>
            <a:off x="1157671" y="6516189"/>
            <a:ext cx="853440" cy="230832"/>
          </a:xfrm>
          <a:prstGeom prst="rect">
            <a:avLst/>
          </a:prstGeom>
          <a:noFill/>
        </p:spPr>
        <p:txBody>
          <a:bodyPr wrap="square" rtlCol="0">
            <a:spAutoFit/>
          </a:bodyPr>
          <a:lstStyle/>
          <a:p>
            <a:pPr algn="ctr"/>
            <a:fld id="{CAE2347F-76BC-4690-80B5-B24BA0EA7B0A}" type="slidenum">
              <a:rPr lang="en-US" sz="900" dirty="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0" name="TaggedShape" hidden="1"/>
          <p:cNvSpPr/>
          <p:nvPr>
            <p:custDataLst>
              <p:tags r:id="rId29"/>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4" name="TaggedShape" hidden="1"/>
          <p:cNvSpPr/>
          <p:nvPr>
            <p:custDataLst>
              <p:tags r:id="rId30"/>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aggedShape" hidden="1"/>
          <p:cNvSpPr/>
          <p:nvPr>
            <p:custDataLst>
              <p:tags r:id="rId31"/>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6" name="TaggedShape" hidden="1"/>
          <p:cNvSpPr/>
          <p:nvPr>
            <p:custDataLst>
              <p:tags r:id="rId32"/>
            </p:custDataLst>
          </p:nvPr>
        </p:nvSpPr>
        <p:spPr>
          <a:xfrm>
            <a:off x="0" y="0"/>
            <a:ext cx="12700" cy="127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60" r:id="rId3"/>
    <p:sldLayoutId id="2147483676" r:id="rId4"/>
    <p:sldLayoutId id="2147483661" r:id="rId5"/>
    <p:sldLayoutId id="2147483662" r:id="rId6"/>
    <p:sldLayoutId id="2147483651" r:id="rId7"/>
    <p:sldLayoutId id="2147483663" r:id="rId8"/>
    <p:sldLayoutId id="2147483675" r:id="rId9"/>
    <p:sldLayoutId id="2147483655"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58" r:id="rId20"/>
    <p:sldLayoutId id="2147483659" r:id="rId21"/>
    <p:sldLayoutId id="2147483677" r:id="rId22"/>
  </p:sldLayoutIdLst>
  <p:txStyles>
    <p:title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p:titleStyle>
    <p:bodyStyle>
      <a:lvl1pPr marL="164592" indent="-164592"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457200" indent="-164592"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740664" indent="-164592"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33272" indent="-164592"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3" pos="3840">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customXml" Target="../../customXml/item3.xml"/></Relationships>
</file>

<file path=ppt/slides/_rels/slide10.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5.xml"/><Relationship Id="rId7" Type="http://schemas.openxmlformats.org/officeDocument/2006/relationships/image" Target="../media/image13.tiff"/><Relationship Id="rId2" Type="http://schemas.openxmlformats.org/officeDocument/2006/relationships/slideLayout" Target="../slideLayouts/slideLayout2.xml"/><Relationship Id="rId1" Type="http://schemas.openxmlformats.org/officeDocument/2006/relationships/tags" Target="../tags/tag84.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1.awsstatic.com/whitepapers/optimizing-electronic-design-automation-eda-workflows-on-aws.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9.xml"/><Relationship Id="rId7" Type="http://schemas.openxmlformats.org/officeDocument/2006/relationships/image" Target="../media/image47.jpe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 Id="rId9"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hyperlink" Target="https://sweportal/sde/sctp/Pages/Product-Integration.aspx" TargetMode="Externa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0.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tags" Target="../tags/tag91.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9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3.xml"/><Relationship Id="rId7" Type="http://schemas.openxmlformats.org/officeDocument/2006/relationships/image" Target="../media/image13.tiff"/><Relationship Id="rId2" Type="http://schemas.openxmlformats.org/officeDocument/2006/relationships/slideLayout" Target="../slideLayouts/slideLayout5.xml"/><Relationship Id="rId1" Type="http://schemas.openxmlformats.org/officeDocument/2006/relationships/tags" Target="../tags/tag82.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8" Type="http://schemas.openxmlformats.org/officeDocument/2006/relationships/image" Target="../media/image15.tiff"/><Relationship Id="rId3" Type="http://schemas.openxmlformats.org/officeDocument/2006/relationships/notesSlide" Target="../notesSlides/notesSlide4.xml"/><Relationship Id="rId7" Type="http://schemas.openxmlformats.org/officeDocument/2006/relationships/image" Target="../media/image14.emf"/><Relationship Id="rId2" Type="http://schemas.openxmlformats.org/officeDocument/2006/relationships/slideLayout" Target="../slideLayouts/slideLayout5.xml"/><Relationship Id="rId1" Type="http://schemas.openxmlformats.org/officeDocument/2006/relationships/tags" Target="../tags/tag83.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custDataLst>
              <p:custData r:id="rId1"/>
            </p:custDataLst>
          </p:nvPr>
        </p:nvSpPr>
        <p:spPr/>
        <p:txBody>
          <a:bodyPr>
            <a:normAutofit/>
          </a:bodyPr>
          <a:lstStyle/>
          <a:p>
            <a:r>
              <a:rPr lang="en-US" dirty="0"/>
              <a:t>Deploying EDA Workloads On Public Cloud</a:t>
            </a:r>
          </a:p>
        </p:txBody>
      </p:sp>
      <p:sp>
        <p:nvSpPr>
          <p:cNvPr id="3" name="Subtitle 2"/>
          <p:cNvSpPr>
            <a:spLocks noGrp="1"/>
          </p:cNvSpPr>
          <p:nvPr>
            <p:ph type="subTitle" idx="1"/>
          </p:nvPr>
        </p:nvSpPr>
        <p:spPr>
          <a:xfrm>
            <a:off x="609600" y="3498892"/>
            <a:ext cx="10963923" cy="917516"/>
          </a:xfrm>
        </p:spPr>
        <p:txBody>
          <a:bodyPr/>
          <a:lstStyle/>
          <a:p>
            <a:r>
              <a:rPr lang="en-US" dirty="0"/>
              <a:t>Melvin Cardozo</a:t>
            </a:r>
          </a:p>
        </p:txBody>
      </p:sp>
    </p:spTree>
    <p:extLst>
      <p:ext uri="{BB962C8B-B14F-4D97-AF65-F5344CB8AC3E}">
        <p14:creationId xmlns:p14="http://schemas.microsoft.com/office/powerpoint/2010/main" val="3525737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 for traditional EDA users</a:t>
            </a:r>
          </a:p>
        </p:txBody>
      </p:sp>
      <p:sp>
        <p:nvSpPr>
          <p:cNvPr id="3" name="Content Placeholder 2"/>
          <p:cNvSpPr>
            <a:spLocks noGrp="1"/>
          </p:cNvSpPr>
          <p:nvPr>
            <p:ph idx="1"/>
          </p:nvPr>
        </p:nvSpPr>
        <p:spPr/>
        <p:txBody>
          <a:bodyPr>
            <a:normAutofit/>
          </a:bodyPr>
          <a:lstStyle/>
          <a:p>
            <a:endParaRPr lang="en-US" dirty="0"/>
          </a:p>
          <a:p>
            <a:endParaRPr lang="en-US" dirty="0"/>
          </a:p>
        </p:txBody>
      </p:sp>
      <p:sp>
        <p:nvSpPr>
          <p:cNvPr id="4" name="Rectangle 3"/>
          <p:cNvSpPr/>
          <p:nvPr/>
        </p:nvSpPr>
        <p:spPr>
          <a:xfrm>
            <a:off x="857250" y="5500691"/>
            <a:ext cx="3371850" cy="78581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t>Data and Storage Layer</a:t>
            </a:r>
          </a:p>
          <a:p>
            <a:pPr algn="ctr"/>
            <a:r>
              <a:rPr lang="en-US" sz="1400" dirty="0"/>
              <a:t>NFS</a:t>
            </a:r>
            <a:endParaRPr lang="en-US" sz="1800" dirty="0"/>
          </a:p>
        </p:txBody>
      </p:sp>
      <p:sp>
        <p:nvSpPr>
          <p:cNvPr id="6" name="Rectangle 5"/>
          <p:cNvSpPr/>
          <p:nvPr/>
        </p:nvSpPr>
        <p:spPr>
          <a:xfrm>
            <a:off x="857250" y="4452941"/>
            <a:ext cx="3371850" cy="78581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800" dirty="0"/>
              <a:t>Compute Layer</a:t>
            </a:r>
          </a:p>
          <a:p>
            <a:pPr algn="ctr"/>
            <a:r>
              <a:rPr lang="en-US" sz="1400" dirty="0"/>
              <a:t>Bare Metal, Validated OS</a:t>
            </a:r>
          </a:p>
        </p:txBody>
      </p:sp>
      <p:sp>
        <p:nvSpPr>
          <p:cNvPr id="7" name="Rectangle 6"/>
          <p:cNvSpPr/>
          <p:nvPr/>
        </p:nvSpPr>
        <p:spPr>
          <a:xfrm>
            <a:off x="857250" y="2455072"/>
            <a:ext cx="3371850" cy="78581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Tools and Workflows</a:t>
            </a:r>
          </a:p>
          <a:p>
            <a:pPr algn="ctr"/>
            <a:r>
              <a:rPr lang="en-US" sz="1400" dirty="0"/>
              <a:t>NFS, Data sync with cloud, tools installed on cloud</a:t>
            </a:r>
          </a:p>
        </p:txBody>
      </p:sp>
      <p:sp>
        <p:nvSpPr>
          <p:cNvPr id="8" name="Rectangle 7"/>
          <p:cNvSpPr/>
          <p:nvPr/>
        </p:nvSpPr>
        <p:spPr>
          <a:xfrm>
            <a:off x="857250" y="3427104"/>
            <a:ext cx="3371850" cy="785813"/>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Grid software</a:t>
            </a:r>
            <a:endParaRPr lang="en-US" sz="1800" dirty="0"/>
          </a:p>
          <a:p>
            <a:pPr algn="ctr"/>
            <a:r>
              <a:rPr lang="en-US" sz="1400" dirty="0"/>
              <a:t>Launch on pre-specified queues</a:t>
            </a:r>
          </a:p>
        </p:txBody>
      </p:sp>
      <p:sp>
        <p:nvSpPr>
          <p:cNvPr id="9" name="Rectangle 8"/>
          <p:cNvSpPr/>
          <p:nvPr/>
        </p:nvSpPr>
        <p:spPr>
          <a:xfrm>
            <a:off x="857250" y="1481619"/>
            <a:ext cx="3371850" cy="78581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Users Access</a:t>
            </a:r>
          </a:p>
          <a:p>
            <a:pPr algn="ctr"/>
            <a:r>
              <a:rPr lang="en-US" sz="1400" dirty="0"/>
              <a:t>VMs, Desktops, NFS</a:t>
            </a:r>
          </a:p>
        </p:txBody>
      </p:sp>
      <p:sp>
        <p:nvSpPr>
          <p:cNvPr id="14" name="AutoShape 2" descr="mage result for user icon free"/>
          <p:cNvSpPr>
            <a:spLocks noChangeAspect="1" noChangeArrowheads="1"/>
          </p:cNvSpPr>
          <p:nvPr/>
        </p:nvSpPr>
        <p:spPr bwMode="auto">
          <a:xfrm>
            <a:off x="0" y="0"/>
            <a:ext cx="2171700" cy="217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4"/>
          <a:stretch>
            <a:fillRect/>
          </a:stretch>
        </p:blipFill>
        <p:spPr>
          <a:xfrm>
            <a:off x="5612249" y="1805469"/>
            <a:ext cx="519113" cy="519113"/>
          </a:xfrm>
          <a:prstGeom prst="rect">
            <a:avLst/>
          </a:prstGeom>
        </p:spPr>
      </p:pic>
      <p:sp>
        <p:nvSpPr>
          <p:cNvPr id="16" name="Down Arrow 15"/>
          <p:cNvSpPr/>
          <p:nvPr/>
        </p:nvSpPr>
        <p:spPr>
          <a:xfrm>
            <a:off x="5714643" y="2443645"/>
            <a:ext cx="314325" cy="345278"/>
          </a:xfrm>
          <a:prstGeom prst="downArrow">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TextBox 16"/>
          <p:cNvSpPr txBox="1"/>
          <p:nvPr/>
        </p:nvSpPr>
        <p:spPr>
          <a:xfrm>
            <a:off x="4747138" y="2788923"/>
            <a:ext cx="2787943" cy="646331"/>
          </a:xfrm>
          <a:prstGeom prst="rect">
            <a:avLst/>
          </a:prstGeom>
          <a:noFill/>
        </p:spPr>
        <p:txBody>
          <a:bodyPr wrap="none" rtlCol="0">
            <a:spAutoFit/>
          </a:bodyPr>
          <a:lstStyle/>
          <a:p>
            <a:r>
              <a:rPr lang="en-US" dirty="0"/>
              <a:t>% </a:t>
            </a:r>
            <a:r>
              <a:rPr lang="en-US" dirty="0" err="1"/>
              <a:t>setcluster</a:t>
            </a:r>
            <a:r>
              <a:rPr lang="en-US" dirty="0"/>
              <a:t> [local, </a:t>
            </a:r>
            <a:r>
              <a:rPr lang="en-US" dirty="0">
                <a:solidFill>
                  <a:srgbClr val="FF0000"/>
                </a:solidFill>
              </a:rPr>
              <a:t>cloud]</a:t>
            </a:r>
          </a:p>
          <a:p>
            <a:r>
              <a:rPr lang="en-US" dirty="0"/>
              <a:t>% </a:t>
            </a:r>
            <a:r>
              <a:rPr lang="en-US" dirty="0" err="1"/>
              <a:t>b</a:t>
            </a:r>
            <a:r>
              <a:rPr lang="en-US" sz="1800" dirty="0" err="1"/>
              <a:t>sub</a:t>
            </a:r>
            <a:r>
              <a:rPr lang="en-US" sz="1800" dirty="0"/>
              <a:t> </a:t>
            </a:r>
            <a:r>
              <a:rPr lang="en-US" dirty="0"/>
              <a:t>-n 20 </a:t>
            </a:r>
            <a:r>
              <a:rPr lang="en-US" dirty="0" err="1"/>
              <a:t>run.sh</a:t>
            </a:r>
            <a:endParaRPr lang="en-US" sz="1800" dirty="0"/>
          </a:p>
        </p:txBody>
      </p:sp>
      <p:sp>
        <p:nvSpPr>
          <p:cNvPr id="18" name="Rectangle 17"/>
          <p:cNvSpPr/>
          <p:nvPr/>
        </p:nvSpPr>
        <p:spPr>
          <a:xfrm>
            <a:off x="4657009" y="3838575"/>
            <a:ext cx="2429592" cy="7519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Grid manager, queue</a:t>
            </a:r>
          </a:p>
          <a:p>
            <a:pPr algn="ctr"/>
            <a:r>
              <a:rPr lang="en-US" sz="1800" dirty="0"/>
              <a:t>LSF / UGE / </a:t>
            </a:r>
            <a:r>
              <a:rPr lang="en-US" sz="1800" dirty="0" err="1"/>
              <a:t>etc</a:t>
            </a:r>
            <a:endParaRPr lang="en-US" sz="1800" dirty="0"/>
          </a:p>
        </p:txBody>
      </p:sp>
      <p:sp>
        <p:nvSpPr>
          <p:cNvPr id="19" name="Down Arrow 18"/>
          <p:cNvSpPr/>
          <p:nvPr/>
        </p:nvSpPr>
        <p:spPr>
          <a:xfrm>
            <a:off x="5714643" y="3467589"/>
            <a:ext cx="314325" cy="345278"/>
          </a:xfrm>
          <a:prstGeom prst="downArrow">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5"/>
          <a:stretch>
            <a:fillRect/>
          </a:stretch>
        </p:blipFill>
        <p:spPr>
          <a:xfrm>
            <a:off x="7689410" y="1789988"/>
            <a:ext cx="1057990" cy="1057990"/>
          </a:xfrm>
          <a:prstGeom prst="rect">
            <a:avLst/>
          </a:prstGeom>
          <a:effectLst>
            <a:outerShdw blurRad="50800" dist="76200" dir="2700000" algn="tl" rotWithShape="0">
              <a:prstClr val="black">
                <a:alpha val="40000"/>
              </a:prstClr>
            </a:outerShdw>
          </a:effectLst>
        </p:spPr>
      </p:pic>
      <p:sp>
        <p:nvSpPr>
          <p:cNvPr id="25" name="TextBox 24"/>
          <p:cNvSpPr txBox="1"/>
          <p:nvPr/>
        </p:nvSpPr>
        <p:spPr>
          <a:xfrm>
            <a:off x="7657995" y="2842488"/>
            <a:ext cx="1120820" cy="646331"/>
          </a:xfrm>
          <a:prstGeom prst="rect">
            <a:avLst/>
          </a:prstGeom>
          <a:noFill/>
        </p:spPr>
        <p:txBody>
          <a:bodyPr wrap="none" rtlCol="0">
            <a:spAutoFit/>
          </a:bodyPr>
          <a:lstStyle/>
          <a:p>
            <a:r>
              <a:rPr lang="en-US" dirty="0"/>
              <a:t>On </a:t>
            </a:r>
            <a:r>
              <a:rPr lang="en-US" dirty="0" err="1"/>
              <a:t>Prem</a:t>
            </a:r>
            <a:endParaRPr lang="en-US" dirty="0"/>
          </a:p>
          <a:p>
            <a:r>
              <a:rPr lang="en-US" sz="1800" dirty="0"/>
              <a:t>Compute</a:t>
            </a:r>
          </a:p>
        </p:txBody>
      </p:sp>
      <p:pic>
        <p:nvPicPr>
          <p:cNvPr id="26" name="Picture 25"/>
          <p:cNvPicPr>
            <a:picLocks noChangeAspect="1"/>
          </p:cNvPicPr>
          <p:nvPr/>
        </p:nvPicPr>
        <p:blipFill>
          <a:blip r:embed="rId6"/>
          <a:stretch>
            <a:fillRect/>
          </a:stretch>
        </p:blipFill>
        <p:spPr>
          <a:xfrm>
            <a:off x="7744136" y="4719843"/>
            <a:ext cx="948538" cy="948538"/>
          </a:xfrm>
          <a:prstGeom prst="rect">
            <a:avLst/>
          </a:prstGeom>
          <a:effectLst>
            <a:outerShdw blurRad="50800" dist="76200" dir="2700000" algn="tl" rotWithShape="0">
              <a:prstClr val="black">
                <a:alpha val="40000"/>
              </a:prstClr>
            </a:outerShdw>
          </a:effectLst>
        </p:spPr>
      </p:pic>
      <p:sp>
        <p:nvSpPr>
          <p:cNvPr id="27" name="TextBox 26"/>
          <p:cNvSpPr txBox="1"/>
          <p:nvPr/>
        </p:nvSpPr>
        <p:spPr>
          <a:xfrm>
            <a:off x="8676051" y="1258469"/>
            <a:ext cx="1585725" cy="646331"/>
          </a:xfrm>
          <a:prstGeom prst="rect">
            <a:avLst/>
          </a:prstGeom>
          <a:noFill/>
        </p:spPr>
        <p:txBody>
          <a:bodyPr wrap="square" rtlCol="0">
            <a:spAutoFit/>
          </a:bodyPr>
          <a:lstStyle/>
          <a:p>
            <a:pPr algn="ctr"/>
            <a:r>
              <a:rPr lang="en-US" dirty="0"/>
              <a:t>On </a:t>
            </a:r>
            <a:r>
              <a:rPr lang="en-US" dirty="0" err="1"/>
              <a:t>Prem</a:t>
            </a:r>
            <a:endParaRPr lang="en-US" dirty="0"/>
          </a:p>
          <a:p>
            <a:pPr algn="ctr"/>
            <a:r>
              <a:rPr lang="en-US" dirty="0"/>
              <a:t>Licenses</a:t>
            </a:r>
          </a:p>
        </p:txBody>
      </p:sp>
      <p:pic>
        <p:nvPicPr>
          <p:cNvPr id="28" name="Picture 27"/>
          <p:cNvPicPr>
            <a:picLocks noChangeAspect="1"/>
          </p:cNvPicPr>
          <p:nvPr/>
        </p:nvPicPr>
        <p:blipFill>
          <a:blip r:embed="rId7"/>
          <a:stretch>
            <a:fillRect/>
          </a:stretch>
        </p:blipFill>
        <p:spPr>
          <a:xfrm>
            <a:off x="9006503" y="1808995"/>
            <a:ext cx="1072255" cy="1072255"/>
          </a:xfrm>
          <a:prstGeom prst="rect">
            <a:avLst/>
          </a:prstGeom>
        </p:spPr>
      </p:pic>
      <p:cxnSp>
        <p:nvCxnSpPr>
          <p:cNvPr id="31" name="Straight Arrow Connector 30"/>
          <p:cNvCxnSpPr>
            <a:stCxn id="18" idx="3"/>
          </p:cNvCxnSpPr>
          <p:nvPr/>
        </p:nvCxnSpPr>
        <p:spPr>
          <a:xfrm flipV="1">
            <a:off x="7086601" y="3461169"/>
            <a:ext cx="832344" cy="7534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5" idx="2"/>
          </p:cNvCxnSpPr>
          <p:nvPr/>
        </p:nvCxnSpPr>
        <p:spPr>
          <a:xfrm>
            <a:off x="8218405" y="3488819"/>
            <a:ext cx="0" cy="146894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43" name="Picture 42"/>
          <p:cNvPicPr>
            <a:picLocks noChangeAspect="1"/>
          </p:cNvPicPr>
          <p:nvPr/>
        </p:nvPicPr>
        <p:blipFill>
          <a:blip r:embed="rId8"/>
          <a:stretch>
            <a:fillRect/>
          </a:stretch>
        </p:blipFill>
        <p:spPr>
          <a:xfrm rot="16200000">
            <a:off x="8799523" y="2160579"/>
            <a:ext cx="393700" cy="393700"/>
          </a:xfrm>
          <a:prstGeom prst="rect">
            <a:avLst/>
          </a:prstGeom>
        </p:spPr>
      </p:pic>
      <p:cxnSp>
        <p:nvCxnSpPr>
          <p:cNvPr id="11" name="Straight Connector 10"/>
          <p:cNvCxnSpPr/>
          <p:nvPr/>
        </p:nvCxnSpPr>
        <p:spPr>
          <a:xfrm>
            <a:off x="10072692" y="1481619"/>
            <a:ext cx="6066" cy="4533419"/>
          </a:xfrm>
          <a:prstGeom prst="line">
            <a:avLst/>
          </a:prstGeom>
          <a:ln>
            <a:prstDash val="sysDash"/>
          </a:ln>
        </p:spPr>
        <p:style>
          <a:lnRef idx="2">
            <a:schemeClr val="accent2"/>
          </a:lnRef>
          <a:fillRef idx="0">
            <a:schemeClr val="accent2"/>
          </a:fillRef>
          <a:effectRef idx="1">
            <a:schemeClr val="accent2"/>
          </a:effectRef>
          <a:fontRef idx="minor">
            <a:schemeClr val="tx1"/>
          </a:fontRef>
        </p:style>
      </p:cxnSp>
      <p:sp>
        <p:nvSpPr>
          <p:cNvPr id="22" name="Left-Right Arrow 21"/>
          <p:cNvSpPr/>
          <p:nvPr/>
        </p:nvSpPr>
        <p:spPr>
          <a:xfrm>
            <a:off x="9198609" y="3608079"/>
            <a:ext cx="1689014" cy="882470"/>
          </a:xfrm>
          <a:prstGeom prst="leftRightArrow">
            <a:avLst/>
          </a:prstGeom>
          <a:ln/>
          <a:effectLst>
            <a:outerShdw blurRad="50800" dist="762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US"/>
              <a:t>Network</a:t>
            </a:r>
            <a:endParaRPr lang="en-US" sz="1800" dirty="0"/>
          </a:p>
        </p:txBody>
      </p:sp>
      <p:sp>
        <p:nvSpPr>
          <p:cNvPr id="33" name="TextBox 32"/>
          <p:cNvSpPr txBox="1"/>
          <p:nvPr/>
        </p:nvSpPr>
        <p:spPr>
          <a:xfrm>
            <a:off x="10523182" y="2844381"/>
            <a:ext cx="1120820" cy="646331"/>
          </a:xfrm>
          <a:prstGeom prst="rect">
            <a:avLst/>
          </a:prstGeom>
          <a:noFill/>
        </p:spPr>
        <p:txBody>
          <a:bodyPr wrap="none" rtlCol="0">
            <a:spAutoFit/>
          </a:bodyPr>
          <a:lstStyle/>
          <a:p>
            <a:pPr algn="ctr"/>
            <a:r>
              <a:rPr lang="en-US" dirty="0"/>
              <a:t>Cloud</a:t>
            </a:r>
          </a:p>
          <a:p>
            <a:pPr algn="ctr"/>
            <a:r>
              <a:rPr lang="en-US" sz="1800" dirty="0"/>
              <a:t>Compute</a:t>
            </a:r>
          </a:p>
        </p:txBody>
      </p:sp>
      <p:cxnSp>
        <p:nvCxnSpPr>
          <p:cNvPr id="34" name="Straight Arrow Connector 33"/>
          <p:cNvCxnSpPr>
            <a:stCxn id="18" idx="3"/>
          </p:cNvCxnSpPr>
          <p:nvPr/>
        </p:nvCxnSpPr>
        <p:spPr>
          <a:xfrm flipV="1">
            <a:off x="7086601" y="3085174"/>
            <a:ext cx="3346659" cy="11293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7" name="Picture 36"/>
          <p:cNvPicPr>
            <a:picLocks noChangeAspect="1"/>
          </p:cNvPicPr>
          <p:nvPr/>
        </p:nvPicPr>
        <p:blipFill>
          <a:blip r:embed="rId5"/>
          <a:stretch>
            <a:fillRect/>
          </a:stretch>
        </p:blipFill>
        <p:spPr>
          <a:xfrm>
            <a:off x="10554597" y="1795587"/>
            <a:ext cx="1057990" cy="1057990"/>
          </a:xfrm>
          <a:prstGeom prst="rect">
            <a:avLst/>
          </a:prstGeom>
          <a:effectLst>
            <a:outerShdw blurRad="50800" dist="76200" dir="2700000" algn="tl" rotWithShape="0">
              <a:prstClr val="black">
                <a:alpha val="40000"/>
              </a:prstClr>
            </a:outerShdw>
          </a:effectLst>
        </p:spPr>
      </p:pic>
      <p:pic>
        <p:nvPicPr>
          <p:cNvPr id="38" name="Picture 37"/>
          <p:cNvPicPr>
            <a:picLocks noChangeAspect="1"/>
          </p:cNvPicPr>
          <p:nvPr/>
        </p:nvPicPr>
        <p:blipFill>
          <a:blip r:embed="rId6"/>
          <a:stretch>
            <a:fillRect/>
          </a:stretch>
        </p:blipFill>
        <p:spPr>
          <a:xfrm>
            <a:off x="10702020" y="4719843"/>
            <a:ext cx="948538" cy="948538"/>
          </a:xfrm>
          <a:prstGeom prst="rect">
            <a:avLst/>
          </a:prstGeom>
          <a:effectLst>
            <a:outerShdw blurRad="50800" dist="76200" dir="2700000" algn="tl" rotWithShape="0">
              <a:prstClr val="black">
                <a:alpha val="40000"/>
              </a:prstClr>
            </a:outerShdw>
          </a:effectLst>
        </p:spPr>
      </p:pic>
      <p:cxnSp>
        <p:nvCxnSpPr>
          <p:cNvPr id="39" name="Straight Arrow Connector 38"/>
          <p:cNvCxnSpPr/>
          <p:nvPr/>
        </p:nvCxnSpPr>
        <p:spPr>
          <a:xfrm>
            <a:off x="11163613" y="3460243"/>
            <a:ext cx="0" cy="146894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48" name="Picture 47"/>
          <p:cNvPicPr>
            <a:picLocks noChangeAspect="1"/>
          </p:cNvPicPr>
          <p:nvPr/>
        </p:nvPicPr>
        <p:blipFill>
          <a:blip r:embed="rId8"/>
          <a:stretch>
            <a:fillRect/>
          </a:stretch>
        </p:blipFill>
        <p:spPr>
          <a:xfrm rot="5400000">
            <a:off x="10140345" y="2158201"/>
            <a:ext cx="393700" cy="393700"/>
          </a:xfrm>
          <a:prstGeom prst="rect">
            <a:avLst/>
          </a:prstGeom>
        </p:spPr>
      </p:pic>
      <p:sp>
        <p:nvSpPr>
          <p:cNvPr id="49" name="TextBox 48"/>
          <p:cNvSpPr txBox="1"/>
          <p:nvPr/>
        </p:nvSpPr>
        <p:spPr>
          <a:xfrm>
            <a:off x="9680407" y="3499613"/>
            <a:ext cx="659155" cy="369332"/>
          </a:xfrm>
          <a:prstGeom prst="rect">
            <a:avLst/>
          </a:prstGeom>
          <a:noFill/>
        </p:spPr>
        <p:txBody>
          <a:bodyPr wrap="none" rtlCol="0">
            <a:spAutoFit/>
          </a:bodyPr>
          <a:lstStyle/>
          <a:p>
            <a:r>
              <a:rPr lang="en-US" dirty="0"/>
              <a:t>VPC</a:t>
            </a:r>
            <a:endParaRPr lang="en-US" sz="1800" dirty="0"/>
          </a:p>
        </p:txBody>
      </p:sp>
      <p:sp>
        <p:nvSpPr>
          <p:cNvPr id="51" name="Left-Right Arrow 50"/>
          <p:cNvSpPr/>
          <p:nvPr/>
        </p:nvSpPr>
        <p:spPr>
          <a:xfrm>
            <a:off x="9006503" y="5332389"/>
            <a:ext cx="1878546" cy="882470"/>
          </a:xfrm>
          <a:prstGeom prst="leftRightArrow">
            <a:avLst/>
          </a:prstGeom>
          <a:ln/>
          <a:effectLst>
            <a:outerShdw blurRad="50800" dist="762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Data Sync</a:t>
            </a:r>
            <a:endParaRPr lang="en-US" sz="1800" dirty="0"/>
          </a:p>
        </p:txBody>
      </p:sp>
      <p:sp>
        <p:nvSpPr>
          <p:cNvPr id="10" name="Oval 9"/>
          <p:cNvSpPr/>
          <p:nvPr/>
        </p:nvSpPr>
        <p:spPr>
          <a:xfrm>
            <a:off x="9061229" y="1481619"/>
            <a:ext cx="3130771" cy="5052531"/>
          </a:xfrm>
          <a:prstGeom prst="ellipse">
            <a:avLst/>
          </a:prstGeom>
          <a:noFill/>
          <a:ln w="41275">
            <a:prstDash val="sysDash"/>
          </a:ln>
          <a:effectLst>
            <a:glow rad="50800">
              <a:schemeClr val="accent3">
                <a:satMod val="175000"/>
                <a:alpha val="43000"/>
              </a:schemeClr>
            </a:glo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dirty="0"/>
          </a:p>
        </p:txBody>
      </p:sp>
      <p:sp>
        <p:nvSpPr>
          <p:cNvPr id="36" name="TextBox 35">
            <a:extLst>
              <a:ext uri="{FF2B5EF4-FFF2-40B4-BE49-F238E27FC236}">
                <a16:creationId xmlns:a16="http://schemas.microsoft.com/office/drawing/2014/main" id="{392543C4-88ED-954D-B561-5903AE43B814}"/>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dirty="0">
                <a:solidFill>
                  <a:schemeClr val="dk1">
                    <a:lumMod val="50000"/>
                    <a:lumOff val="50000"/>
                  </a:schemeClr>
                </a:solidFill>
                <a:latin typeface="Arial" panose="020B0604020202020204" pitchFamily="34" charset="0"/>
              </a:rPr>
              <a:t>Synopsys Confidential Information - Internal Use Only</a:t>
            </a:r>
          </a:p>
        </p:txBody>
      </p:sp>
    </p:spTree>
    <p:extLst>
      <p:ext uri="{BB962C8B-B14F-4D97-AF65-F5344CB8AC3E}">
        <p14:creationId xmlns:p14="http://schemas.microsoft.com/office/powerpoint/2010/main" val="95869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Cloud Native Infrastructure And Terminology</a:t>
            </a:r>
          </a:p>
        </p:txBody>
      </p:sp>
      <p:sp>
        <p:nvSpPr>
          <p:cNvPr id="6" name="Text Placeholder 5"/>
          <p:cNvSpPr>
            <a:spLocks noGrp="1"/>
          </p:cNvSpPr>
          <p:nvPr>
            <p:ph type="body" idx="1"/>
          </p:nvPr>
        </p:nvSpPr>
        <p:spPr/>
        <p:txBody>
          <a:bodyPr/>
          <a:lstStyle/>
          <a:p>
            <a:endParaRPr lang="en-US" dirty="0"/>
          </a:p>
        </p:txBody>
      </p:sp>
      <p:sp>
        <p:nvSpPr>
          <p:cNvPr id="7" name="TextBox 6">
            <a:extLst>
              <a:ext uri="{FF2B5EF4-FFF2-40B4-BE49-F238E27FC236}">
                <a16:creationId xmlns:a16="http://schemas.microsoft.com/office/drawing/2014/main" id="{89834AC5-8548-3F43-8D2C-04DBD26D735C}"/>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4058245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F7CD68-742D-5347-BFFB-9135680E4CC8}"/>
              </a:ext>
            </a:extLst>
          </p:cNvPr>
          <p:cNvSpPr>
            <a:spLocks noGrp="1"/>
          </p:cNvSpPr>
          <p:nvPr>
            <p:ph type="title"/>
          </p:nvPr>
        </p:nvSpPr>
        <p:spPr/>
        <p:txBody>
          <a:bodyPr/>
          <a:lstStyle/>
          <a:p>
            <a:r>
              <a:rPr lang="en-US" dirty="0"/>
              <a:t>Amazon Cloud Offerings</a:t>
            </a:r>
          </a:p>
        </p:txBody>
      </p:sp>
      <p:grpSp>
        <p:nvGrpSpPr>
          <p:cNvPr id="23" name="Group 22">
            <a:extLst>
              <a:ext uri="{FF2B5EF4-FFF2-40B4-BE49-F238E27FC236}">
                <a16:creationId xmlns:a16="http://schemas.microsoft.com/office/drawing/2014/main" id="{AE6C39A6-4FBB-B347-AF92-7A189A4798C5}"/>
              </a:ext>
            </a:extLst>
          </p:cNvPr>
          <p:cNvGrpSpPr/>
          <p:nvPr/>
        </p:nvGrpSpPr>
        <p:grpSpPr>
          <a:xfrm>
            <a:off x="1036320" y="860353"/>
            <a:ext cx="10107168" cy="5631539"/>
            <a:chOff x="1036320" y="872545"/>
            <a:chExt cx="10107168" cy="5631539"/>
          </a:xfrm>
        </p:grpSpPr>
        <p:grpSp>
          <p:nvGrpSpPr>
            <p:cNvPr id="20" name="Group 19">
              <a:extLst>
                <a:ext uri="{FF2B5EF4-FFF2-40B4-BE49-F238E27FC236}">
                  <a16:creationId xmlns:a16="http://schemas.microsoft.com/office/drawing/2014/main" id="{885298B6-1D26-F944-AD65-68E5929FAF6B}"/>
                </a:ext>
              </a:extLst>
            </p:cNvPr>
            <p:cNvGrpSpPr/>
            <p:nvPr/>
          </p:nvGrpSpPr>
          <p:grpSpPr>
            <a:xfrm>
              <a:off x="1036320" y="1243880"/>
              <a:ext cx="10107168" cy="5260204"/>
              <a:chOff x="1036320" y="1341416"/>
              <a:chExt cx="10107168" cy="5260204"/>
            </a:xfrm>
          </p:grpSpPr>
          <p:grpSp>
            <p:nvGrpSpPr>
              <p:cNvPr id="15" name="Group 14">
                <a:extLst>
                  <a:ext uri="{FF2B5EF4-FFF2-40B4-BE49-F238E27FC236}">
                    <a16:creationId xmlns:a16="http://schemas.microsoft.com/office/drawing/2014/main" id="{02437FD1-1985-4A4E-A302-82AB2D02C01C}"/>
                  </a:ext>
                </a:extLst>
              </p:cNvPr>
              <p:cNvGrpSpPr/>
              <p:nvPr/>
            </p:nvGrpSpPr>
            <p:grpSpPr>
              <a:xfrm>
                <a:off x="1036320" y="1341416"/>
                <a:ext cx="10107168" cy="5260204"/>
                <a:chOff x="1036320" y="1341416"/>
                <a:chExt cx="10107168" cy="5260204"/>
              </a:xfrm>
            </p:grpSpPr>
            <p:pic>
              <p:nvPicPr>
                <p:cNvPr id="6" name="Picture 5">
                  <a:extLst>
                    <a:ext uri="{FF2B5EF4-FFF2-40B4-BE49-F238E27FC236}">
                      <a16:creationId xmlns:a16="http://schemas.microsoft.com/office/drawing/2014/main" id="{5DC9191A-BD2E-8848-8B09-2AB0BACE595B}"/>
                    </a:ext>
                  </a:extLst>
                </p:cNvPr>
                <p:cNvPicPr>
                  <a:picLocks noChangeAspect="1"/>
                </p:cNvPicPr>
                <p:nvPr/>
              </p:nvPicPr>
              <p:blipFill>
                <a:blip r:embed="rId3"/>
                <a:stretch>
                  <a:fillRect/>
                </a:stretch>
              </p:blipFill>
              <p:spPr>
                <a:xfrm>
                  <a:off x="1036320" y="1341416"/>
                  <a:ext cx="10107168" cy="5260204"/>
                </a:xfrm>
                <a:prstGeom prst="rect">
                  <a:avLst/>
                </a:prstGeom>
              </p:spPr>
            </p:pic>
            <p:pic>
              <p:nvPicPr>
                <p:cNvPr id="10" name="Picture 9">
                  <a:extLst>
                    <a:ext uri="{FF2B5EF4-FFF2-40B4-BE49-F238E27FC236}">
                      <a16:creationId xmlns:a16="http://schemas.microsoft.com/office/drawing/2014/main" id="{7862927B-ADF8-704F-A213-E2B58CD8FBA8}"/>
                    </a:ext>
                  </a:extLst>
                </p:cNvPr>
                <p:cNvPicPr>
                  <a:picLocks noChangeAspect="1"/>
                </p:cNvPicPr>
                <p:nvPr/>
              </p:nvPicPr>
              <p:blipFill>
                <a:blip r:embed="rId4"/>
                <a:stretch>
                  <a:fillRect/>
                </a:stretch>
              </p:blipFill>
              <p:spPr>
                <a:xfrm>
                  <a:off x="3519424" y="2724912"/>
                  <a:ext cx="1028192" cy="899668"/>
                </a:xfrm>
                <a:prstGeom prst="rect">
                  <a:avLst/>
                </a:prstGeom>
              </p:spPr>
            </p:pic>
            <p:pic>
              <p:nvPicPr>
                <p:cNvPr id="12" name="Picture 11">
                  <a:extLst>
                    <a:ext uri="{FF2B5EF4-FFF2-40B4-BE49-F238E27FC236}">
                      <a16:creationId xmlns:a16="http://schemas.microsoft.com/office/drawing/2014/main" id="{65317D1C-8AC7-C844-B83F-C8DADF4EC964}"/>
                    </a:ext>
                  </a:extLst>
                </p:cNvPr>
                <p:cNvPicPr>
                  <a:picLocks noChangeAspect="1"/>
                </p:cNvPicPr>
                <p:nvPr/>
              </p:nvPicPr>
              <p:blipFill>
                <a:blip r:embed="rId5"/>
                <a:stretch>
                  <a:fillRect/>
                </a:stretch>
              </p:blipFill>
              <p:spPr>
                <a:xfrm>
                  <a:off x="3499820" y="5701952"/>
                  <a:ext cx="1213703" cy="899668"/>
                </a:xfrm>
                <a:prstGeom prst="rect">
                  <a:avLst/>
                </a:prstGeom>
              </p:spPr>
            </p:pic>
            <p:pic>
              <p:nvPicPr>
                <p:cNvPr id="14" name="Picture 13">
                  <a:extLst>
                    <a:ext uri="{FF2B5EF4-FFF2-40B4-BE49-F238E27FC236}">
                      <a16:creationId xmlns:a16="http://schemas.microsoft.com/office/drawing/2014/main" id="{EE1873A4-5899-9749-9BC0-A78EDFC15357}"/>
                    </a:ext>
                  </a:extLst>
                </p:cNvPr>
                <p:cNvPicPr>
                  <a:picLocks noChangeAspect="1"/>
                </p:cNvPicPr>
                <p:nvPr/>
              </p:nvPicPr>
              <p:blipFill>
                <a:blip r:embed="rId6"/>
                <a:stretch>
                  <a:fillRect/>
                </a:stretch>
              </p:blipFill>
              <p:spPr>
                <a:xfrm>
                  <a:off x="9171735" y="3588004"/>
                  <a:ext cx="1971753" cy="874268"/>
                </a:xfrm>
                <a:prstGeom prst="rect">
                  <a:avLst/>
                </a:prstGeom>
              </p:spPr>
            </p:pic>
          </p:grpSp>
          <p:pic>
            <p:nvPicPr>
              <p:cNvPr id="17" name="Picture 16">
                <a:extLst>
                  <a:ext uri="{FF2B5EF4-FFF2-40B4-BE49-F238E27FC236}">
                    <a16:creationId xmlns:a16="http://schemas.microsoft.com/office/drawing/2014/main" id="{21B44C22-D7C2-C347-A907-547DDCF6E66B}"/>
                  </a:ext>
                </a:extLst>
              </p:cNvPr>
              <p:cNvPicPr>
                <a:picLocks noChangeAspect="1"/>
              </p:cNvPicPr>
              <p:nvPr/>
            </p:nvPicPr>
            <p:blipFill>
              <a:blip r:embed="rId7"/>
              <a:stretch>
                <a:fillRect/>
              </a:stretch>
            </p:blipFill>
            <p:spPr>
              <a:xfrm>
                <a:off x="7644386" y="2724912"/>
                <a:ext cx="868734" cy="794004"/>
              </a:xfrm>
              <a:prstGeom prst="rect">
                <a:avLst/>
              </a:prstGeom>
            </p:spPr>
          </p:pic>
          <p:pic>
            <p:nvPicPr>
              <p:cNvPr id="19" name="Picture 18">
                <a:extLst>
                  <a:ext uri="{FF2B5EF4-FFF2-40B4-BE49-F238E27FC236}">
                    <a16:creationId xmlns:a16="http://schemas.microsoft.com/office/drawing/2014/main" id="{F1ED56BA-41C2-AB4D-A1E5-DA896CEDA11A}"/>
                  </a:ext>
                </a:extLst>
              </p:cNvPr>
              <p:cNvPicPr>
                <a:picLocks noChangeAspect="1"/>
              </p:cNvPicPr>
              <p:nvPr/>
            </p:nvPicPr>
            <p:blipFill>
              <a:blip r:embed="rId8"/>
              <a:stretch>
                <a:fillRect/>
              </a:stretch>
            </p:blipFill>
            <p:spPr>
              <a:xfrm>
                <a:off x="7494045" y="3624580"/>
                <a:ext cx="1291336" cy="802473"/>
              </a:xfrm>
              <a:prstGeom prst="rect">
                <a:avLst/>
              </a:prstGeom>
            </p:spPr>
          </p:pic>
        </p:grpSp>
        <p:pic>
          <p:nvPicPr>
            <p:cNvPr id="22" name="Picture 21">
              <a:extLst>
                <a:ext uri="{FF2B5EF4-FFF2-40B4-BE49-F238E27FC236}">
                  <a16:creationId xmlns:a16="http://schemas.microsoft.com/office/drawing/2014/main" id="{EECB9A71-9B0D-E344-A097-F752361228EB}"/>
                </a:ext>
              </a:extLst>
            </p:cNvPr>
            <p:cNvPicPr>
              <a:picLocks noChangeAspect="1"/>
            </p:cNvPicPr>
            <p:nvPr/>
          </p:nvPicPr>
          <p:blipFill>
            <a:blip r:embed="rId9"/>
            <a:stretch>
              <a:fillRect/>
            </a:stretch>
          </p:blipFill>
          <p:spPr>
            <a:xfrm>
              <a:off x="3978685" y="872545"/>
              <a:ext cx="4534435" cy="755739"/>
            </a:xfrm>
            <a:prstGeom prst="rect">
              <a:avLst/>
            </a:prstGeom>
          </p:spPr>
        </p:pic>
      </p:grpSp>
    </p:spTree>
    <p:extLst>
      <p:ext uri="{BB962C8B-B14F-4D97-AF65-F5344CB8AC3E}">
        <p14:creationId xmlns:p14="http://schemas.microsoft.com/office/powerpoint/2010/main" val="1239476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50F14-37E1-5D46-95C1-8FE2D9EE4A93}"/>
              </a:ext>
            </a:extLst>
          </p:cNvPr>
          <p:cNvSpPr>
            <a:spLocks noGrp="1"/>
          </p:cNvSpPr>
          <p:nvPr>
            <p:ph type="title"/>
          </p:nvPr>
        </p:nvSpPr>
        <p:spPr/>
        <p:txBody>
          <a:bodyPr/>
          <a:lstStyle/>
          <a:p>
            <a:r>
              <a:rPr lang="en-US" dirty="0"/>
              <a:t>Containers v/s VMs</a:t>
            </a:r>
          </a:p>
        </p:txBody>
      </p:sp>
      <p:pic>
        <p:nvPicPr>
          <p:cNvPr id="9" name="Picture 8">
            <a:extLst>
              <a:ext uri="{FF2B5EF4-FFF2-40B4-BE49-F238E27FC236}">
                <a16:creationId xmlns:a16="http://schemas.microsoft.com/office/drawing/2014/main" id="{4237A4FB-888C-1446-A03A-F170B554BE5B}"/>
              </a:ext>
            </a:extLst>
          </p:cNvPr>
          <p:cNvPicPr>
            <a:picLocks noChangeAspect="1"/>
          </p:cNvPicPr>
          <p:nvPr/>
        </p:nvPicPr>
        <p:blipFill>
          <a:blip r:embed="rId2"/>
          <a:stretch>
            <a:fillRect/>
          </a:stretch>
        </p:blipFill>
        <p:spPr>
          <a:xfrm>
            <a:off x="1380506" y="1295400"/>
            <a:ext cx="9430988" cy="5233289"/>
          </a:xfrm>
          <a:prstGeom prst="rect">
            <a:avLst/>
          </a:prstGeom>
        </p:spPr>
      </p:pic>
    </p:spTree>
    <p:extLst>
      <p:ext uri="{BB962C8B-B14F-4D97-AF65-F5344CB8AC3E}">
        <p14:creationId xmlns:p14="http://schemas.microsoft.com/office/powerpoint/2010/main" val="731826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39BB-022C-4748-B739-F144E2682D45}"/>
              </a:ext>
            </a:extLst>
          </p:cNvPr>
          <p:cNvSpPr>
            <a:spLocks noGrp="1"/>
          </p:cNvSpPr>
          <p:nvPr>
            <p:ph type="title"/>
          </p:nvPr>
        </p:nvSpPr>
        <p:spPr/>
        <p:txBody>
          <a:bodyPr/>
          <a:lstStyle/>
          <a:p>
            <a:r>
              <a:rPr lang="en-US" dirty="0"/>
              <a:t>Docker Architecture</a:t>
            </a:r>
          </a:p>
        </p:txBody>
      </p:sp>
      <p:sp>
        <p:nvSpPr>
          <p:cNvPr id="4" name="Text Placeholder 3">
            <a:extLst>
              <a:ext uri="{FF2B5EF4-FFF2-40B4-BE49-F238E27FC236}">
                <a16:creationId xmlns:a16="http://schemas.microsoft.com/office/drawing/2014/main" id="{6FD9AC96-0591-8D4D-ABCC-ACA0C99A82DC}"/>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F6340AA-33F1-D949-B60C-8F44FA0163E6}"/>
              </a:ext>
            </a:extLst>
          </p:cNvPr>
          <p:cNvPicPr>
            <a:picLocks noChangeAspect="1"/>
          </p:cNvPicPr>
          <p:nvPr/>
        </p:nvPicPr>
        <p:blipFill>
          <a:blip r:embed="rId2"/>
          <a:stretch>
            <a:fillRect/>
          </a:stretch>
        </p:blipFill>
        <p:spPr>
          <a:xfrm>
            <a:off x="1109331" y="1605849"/>
            <a:ext cx="8449340" cy="4504714"/>
          </a:xfrm>
          <a:prstGeom prst="rect">
            <a:avLst/>
          </a:prstGeom>
        </p:spPr>
      </p:pic>
    </p:spTree>
    <p:extLst>
      <p:ext uri="{BB962C8B-B14F-4D97-AF65-F5344CB8AC3E}">
        <p14:creationId xmlns:p14="http://schemas.microsoft.com/office/powerpoint/2010/main" val="1766690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BA77-CF14-F64A-B365-391113F31A8D}"/>
              </a:ext>
            </a:extLst>
          </p:cNvPr>
          <p:cNvSpPr>
            <a:spLocks noGrp="1"/>
          </p:cNvSpPr>
          <p:nvPr>
            <p:ph type="title"/>
          </p:nvPr>
        </p:nvSpPr>
        <p:spPr/>
        <p:txBody>
          <a:bodyPr/>
          <a:lstStyle/>
          <a:p>
            <a:r>
              <a:rPr lang="en-US" dirty="0"/>
              <a:t>Docker Image v/s Container</a:t>
            </a:r>
          </a:p>
        </p:txBody>
      </p:sp>
      <p:sp>
        <p:nvSpPr>
          <p:cNvPr id="3" name="Content Placeholder 2">
            <a:extLst>
              <a:ext uri="{FF2B5EF4-FFF2-40B4-BE49-F238E27FC236}">
                <a16:creationId xmlns:a16="http://schemas.microsoft.com/office/drawing/2014/main" id="{B946ED4E-E6B0-D74F-951C-FCDD472F39B1}"/>
              </a:ext>
            </a:extLst>
          </p:cNvPr>
          <p:cNvSpPr>
            <a:spLocks noGrp="1"/>
          </p:cNvSpPr>
          <p:nvPr>
            <p:ph idx="1"/>
          </p:nvPr>
        </p:nvSpPr>
        <p:spPr/>
        <p:txBody>
          <a:bodyPr/>
          <a:lstStyle/>
          <a:p>
            <a:r>
              <a:rPr lang="en-US" dirty="0"/>
              <a:t>Docker Image</a:t>
            </a:r>
          </a:p>
          <a:p>
            <a:pPr lvl="1"/>
            <a:r>
              <a:rPr lang="en-US" dirty="0"/>
              <a:t>Docker images are </a:t>
            </a:r>
            <a:r>
              <a:rPr lang="en-US" b="1" dirty="0"/>
              <a:t>read-only</a:t>
            </a:r>
            <a:r>
              <a:rPr lang="en-US" dirty="0"/>
              <a:t> templates from which Docker containers are launched.</a:t>
            </a:r>
          </a:p>
          <a:p>
            <a:pPr lvl="1"/>
            <a:r>
              <a:rPr lang="en-US" dirty="0"/>
              <a:t>Each image consists of a series of </a:t>
            </a:r>
            <a:r>
              <a:rPr lang="en-US" b="1" dirty="0"/>
              <a:t>layers</a:t>
            </a:r>
            <a:r>
              <a:rPr lang="en-US" dirty="0"/>
              <a:t>.</a:t>
            </a:r>
          </a:p>
          <a:p>
            <a:pPr lvl="1"/>
            <a:r>
              <a:rPr lang="en-US" dirty="0"/>
              <a:t>Docker makes use of </a:t>
            </a:r>
            <a:r>
              <a:rPr lang="en-US" b="1" dirty="0"/>
              <a:t>Union file systems</a:t>
            </a:r>
            <a:r>
              <a:rPr lang="en-US" dirty="0"/>
              <a:t> to combine these </a:t>
            </a:r>
            <a:r>
              <a:rPr lang="en-US" b="1" dirty="0"/>
              <a:t>layers </a:t>
            </a:r>
            <a:r>
              <a:rPr lang="en-US" dirty="0"/>
              <a:t>into a single image.</a:t>
            </a:r>
          </a:p>
          <a:p>
            <a:pPr lvl="1"/>
            <a:endParaRPr lang="en-US" dirty="0"/>
          </a:p>
          <a:p>
            <a:r>
              <a:rPr lang="en-US" dirty="0"/>
              <a:t>Docker Container</a:t>
            </a:r>
          </a:p>
          <a:p>
            <a:pPr lvl="1" fontAlgn="base"/>
            <a:r>
              <a:rPr lang="en-US" b="1" dirty="0"/>
              <a:t>Container</a:t>
            </a:r>
            <a:r>
              <a:rPr lang="en-US" dirty="0"/>
              <a:t> is built from an </a:t>
            </a:r>
            <a:r>
              <a:rPr lang="en-US" b="1" dirty="0"/>
              <a:t>image</a:t>
            </a:r>
            <a:r>
              <a:rPr lang="en-US" dirty="0"/>
              <a:t>.</a:t>
            </a:r>
          </a:p>
          <a:p>
            <a:pPr lvl="1" fontAlgn="base"/>
            <a:r>
              <a:rPr lang="en-US" dirty="0"/>
              <a:t>A container consists of an operating system, user-added </a:t>
            </a:r>
            <a:r>
              <a:rPr lang="en-US" b="1" dirty="0"/>
              <a:t>files</a:t>
            </a:r>
            <a:r>
              <a:rPr lang="en-US" dirty="0"/>
              <a:t>, and </a:t>
            </a:r>
            <a:r>
              <a:rPr lang="en-US" b="1" dirty="0"/>
              <a:t>meta-data</a:t>
            </a:r>
            <a:r>
              <a:rPr lang="en-US" dirty="0"/>
              <a:t>.</a:t>
            </a:r>
          </a:p>
          <a:p>
            <a:pPr lvl="1" fontAlgn="base"/>
            <a:r>
              <a:rPr lang="en-US" dirty="0"/>
              <a:t>That image tells Docker what the container </a:t>
            </a:r>
            <a:r>
              <a:rPr lang="en-US" b="1" dirty="0"/>
              <a:t>holds</a:t>
            </a:r>
            <a:r>
              <a:rPr lang="en-US" dirty="0"/>
              <a:t>, what process to </a:t>
            </a:r>
            <a:r>
              <a:rPr lang="en-US" b="1" dirty="0"/>
              <a:t>run </a:t>
            </a:r>
            <a:r>
              <a:rPr lang="en-US" dirty="0"/>
              <a:t>when the container is launched, and a variety of other </a:t>
            </a:r>
            <a:r>
              <a:rPr lang="en-US" b="1" dirty="0"/>
              <a:t>configuration </a:t>
            </a:r>
            <a:r>
              <a:rPr lang="en-US" dirty="0"/>
              <a:t>data.</a:t>
            </a:r>
          </a:p>
          <a:p>
            <a:pPr lvl="1" fontAlgn="base"/>
            <a:r>
              <a:rPr lang="en-US" dirty="0"/>
              <a:t>The Docker image is </a:t>
            </a:r>
            <a:r>
              <a:rPr lang="en-US" b="1" dirty="0"/>
              <a:t>read-only</a:t>
            </a:r>
            <a:r>
              <a:rPr lang="en-US" dirty="0"/>
              <a:t>.</a:t>
            </a:r>
          </a:p>
          <a:p>
            <a:pPr lvl="1" fontAlgn="base"/>
            <a:r>
              <a:rPr lang="en-US" dirty="0"/>
              <a:t>When Docker runs a container from an image, it adds a read-write layer on top of the image (using a union file system as we saw earlier) in which your application can then run.</a:t>
            </a:r>
          </a:p>
          <a:p>
            <a:pPr marL="0" indent="0" fontAlgn="base">
              <a:buNone/>
            </a:pPr>
            <a:br>
              <a:rPr lang="en-US" dirty="0"/>
            </a:br>
            <a:endParaRPr lang="en-US" dirty="0"/>
          </a:p>
          <a:p>
            <a:pPr lvl="1"/>
            <a:br>
              <a:rPr lang="en-US" dirty="0"/>
            </a:br>
            <a:endParaRPr lang="en-US" dirty="0"/>
          </a:p>
        </p:txBody>
      </p:sp>
      <p:sp>
        <p:nvSpPr>
          <p:cNvPr id="4" name="Text Placeholder 3">
            <a:extLst>
              <a:ext uri="{FF2B5EF4-FFF2-40B4-BE49-F238E27FC236}">
                <a16:creationId xmlns:a16="http://schemas.microsoft.com/office/drawing/2014/main" id="{5EAA1A25-3FEE-4346-B7C9-BDF0B66BE5B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88104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362F-0530-C749-A1C6-06A6A22F553D}"/>
              </a:ext>
            </a:extLst>
          </p:cNvPr>
          <p:cNvSpPr>
            <a:spLocks noGrp="1"/>
          </p:cNvSpPr>
          <p:nvPr>
            <p:ph type="title"/>
          </p:nvPr>
        </p:nvSpPr>
        <p:spPr/>
        <p:txBody>
          <a:bodyPr/>
          <a:lstStyle/>
          <a:p>
            <a:r>
              <a:rPr lang="en-US" dirty="0"/>
              <a:t>Docker Image Registry</a:t>
            </a:r>
          </a:p>
        </p:txBody>
      </p:sp>
      <p:sp>
        <p:nvSpPr>
          <p:cNvPr id="3" name="Content Placeholder 2">
            <a:extLst>
              <a:ext uri="{FF2B5EF4-FFF2-40B4-BE49-F238E27FC236}">
                <a16:creationId xmlns:a16="http://schemas.microsoft.com/office/drawing/2014/main" id="{CCD61997-50D2-714E-90FA-3F06A48279E7}"/>
              </a:ext>
            </a:extLst>
          </p:cNvPr>
          <p:cNvSpPr>
            <a:spLocks noGrp="1"/>
          </p:cNvSpPr>
          <p:nvPr>
            <p:ph idx="1"/>
          </p:nvPr>
        </p:nvSpPr>
        <p:spPr/>
        <p:txBody>
          <a:bodyPr/>
          <a:lstStyle/>
          <a:p>
            <a:pPr fontAlgn="base"/>
            <a:r>
              <a:rPr lang="en-US" dirty="0"/>
              <a:t>Images are stored locally, but can be pulled from an Image registry</a:t>
            </a:r>
          </a:p>
          <a:p>
            <a:pPr fontAlgn="base"/>
            <a:r>
              <a:rPr lang="en-US" dirty="0"/>
              <a:t>The Registry is a server that stores and lets you distribute Docker images.</a:t>
            </a:r>
          </a:p>
          <a:p>
            <a:pPr marL="0" indent="0" fontAlgn="base">
              <a:buNone/>
            </a:pPr>
            <a:endParaRPr lang="en-US" dirty="0"/>
          </a:p>
        </p:txBody>
      </p:sp>
      <p:sp>
        <p:nvSpPr>
          <p:cNvPr id="4" name="Text Placeholder 3">
            <a:extLst>
              <a:ext uri="{FF2B5EF4-FFF2-40B4-BE49-F238E27FC236}">
                <a16:creationId xmlns:a16="http://schemas.microsoft.com/office/drawing/2014/main" id="{E3F038C5-6435-D043-B1C8-F04510EDF80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5388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12069-D934-6A41-99BD-ABB3868C8AEE}"/>
              </a:ext>
            </a:extLst>
          </p:cNvPr>
          <p:cNvSpPr>
            <a:spLocks noGrp="1"/>
          </p:cNvSpPr>
          <p:nvPr>
            <p:ph type="title"/>
          </p:nvPr>
        </p:nvSpPr>
        <p:spPr/>
        <p:txBody>
          <a:bodyPr/>
          <a:lstStyle/>
          <a:p>
            <a:r>
              <a:rPr lang="en-US" dirty="0" err="1"/>
              <a:t>Dockerfile</a:t>
            </a:r>
            <a:endParaRPr lang="en-US" dirty="0"/>
          </a:p>
        </p:txBody>
      </p:sp>
      <p:sp>
        <p:nvSpPr>
          <p:cNvPr id="4" name="Text Placeholder 3">
            <a:extLst>
              <a:ext uri="{FF2B5EF4-FFF2-40B4-BE49-F238E27FC236}">
                <a16:creationId xmlns:a16="http://schemas.microsoft.com/office/drawing/2014/main" id="{B3E879DD-8B78-2D48-AD2F-E48E9EE5F312}"/>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F367BE95-92B9-6A48-B7B6-B889713327CF}"/>
              </a:ext>
            </a:extLst>
          </p:cNvPr>
          <p:cNvPicPr>
            <a:picLocks noChangeAspect="1"/>
          </p:cNvPicPr>
          <p:nvPr/>
        </p:nvPicPr>
        <p:blipFill>
          <a:blip r:embed="rId2"/>
          <a:stretch>
            <a:fillRect/>
          </a:stretch>
        </p:blipFill>
        <p:spPr>
          <a:xfrm>
            <a:off x="1109663" y="1333500"/>
            <a:ext cx="5154448" cy="4191000"/>
          </a:xfrm>
          <a:prstGeom prst="rect">
            <a:avLst/>
          </a:prstGeom>
          <a:ln>
            <a:solidFill>
              <a:schemeClr val="tx1"/>
            </a:solidFill>
          </a:ln>
        </p:spPr>
      </p:pic>
      <p:pic>
        <p:nvPicPr>
          <p:cNvPr id="7" name="Picture 6">
            <a:extLst>
              <a:ext uri="{FF2B5EF4-FFF2-40B4-BE49-F238E27FC236}">
                <a16:creationId xmlns:a16="http://schemas.microsoft.com/office/drawing/2014/main" id="{858392FC-9B15-EB43-99B3-E8F6C66C6F7B}"/>
              </a:ext>
            </a:extLst>
          </p:cNvPr>
          <p:cNvPicPr>
            <a:picLocks noChangeAspect="1"/>
          </p:cNvPicPr>
          <p:nvPr/>
        </p:nvPicPr>
        <p:blipFill>
          <a:blip r:embed="rId3"/>
          <a:stretch>
            <a:fillRect/>
          </a:stretch>
        </p:blipFill>
        <p:spPr>
          <a:xfrm>
            <a:off x="1962150" y="3429000"/>
            <a:ext cx="8267700" cy="2781300"/>
          </a:xfrm>
          <a:prstGeom prst="rect">
            <a:avLst/>
          </a:prstGeom>
          <a:ln>
            <a:solidFill>
              <a:schemeClr val="tx1"/>
            </a:solidFill>
          </a:ln>
        </p:spPr>
      </p:pic>
    </p:spTree>
    <p:extLst>
      <p:ext uri="{BB962C8B-B14F-4D97-AF65-F5344CB8AC3E}">
        <p14:creationId xmlns:p14="http://schemas.microsoft.com/office/powerpoint/2010/main" val="294581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F6E6F-7ECC-C34A-B891-C4FC0D76EC91}"/>
              </a:ext>
            </a:extLst>
          </p:cNvPr>
          <p:cNvSpPr>
            <a:spLocks noGrp="1"/>
          </p:cNvSpPr>
          <p:nvPr>
            <p:ph type="title"/>
          </p:nvPr>
        </p:nvSpPr>
        <p:spPr/>
        <p:txBody>
          <a:bodyPr/>
          <a:lstStyle/>
          <a:p>
            <a:r>
              <a:rPr lang="en-US" dirty="0"/>
              <a:t>Docker Compose</a:t>
            </a:r>
          </a:p>
        </p:txBody>
      </p:sp>
      <p:sp>
        <p:nvSpPr>
          <p:cNvPr id="4" name="Text Placeholder 3">
            <a:extLst>
              <a:ext uri="{FF2B5EF4-FFF2-40B4-BE49-F238E27FC236}">
                <a16:creationId xmlns:a16="http://schemas.microsoft.com/office/drawing/2014/main" id="{8D097DEC-68DD-FE49-ABDE-07C068504952}"/>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C72FC458-9CD2-6047-AC5F-753E2DE17AAC}"/>
              </a:ext>
            </a:extLst>
          </p:cNvPr>
          <p:cNvPicPr>
            <a:picLocks noChangeAspect="1"/>
          </p:cNvPicPr>
          <p:nvPr/>
        </p:nvPicPr>
        <p:blipFill>
          <a:blip r:embed="rId2"/>
          <a:stretch>
            <a:fillRect/>
          </a:stretch>
        </p:blipFill>
        <p:spPr>
          <a:xfrm>
            <a:off x="717550" y="2065026"/>
            <a:ext cx="4127500" cy="3060700"/>
          </a:xfrm>
          <a:prstGeom prst="rect">
            <a:avLst/>
          </a:prstGeom>
        </p:spPr>
      </p:pic>
      <p:pic>
        <p:nvPicPr>
          <p:cNvPr id="6" name="Picture 5">
            <a:extLst>
              <a:ext uri="{FF2B5EF4-FFF2-40B4-BE49-F238E27FC236}">
                <a16:creationId xmlns:a16="http://schemas.microsoft.com/office/drawing/2014/main" id="{687C7145-92E9-5C47-A50F-3929AF04777D}"/>
              </a:ext>
            </a:extLst>
          </p:cNvPr>
          <p:cNvPicPr>
            <a:picLocks noChangeAspect="1"/>
          </p:cNvPicPr>
          <p:nvPr/>
        </p:nvPicPr>
        <p:blipFill>
          <a:blip r:embed="rId3"/>
          <a:stretch>
            <a:fillRect/>
          </a:stretch>
        </p:blipFill>
        <p:spPr>
          <a:xfrm>
            <a:off x="5441952" y="2065025"/>
            <a:ext cx="4435796" cy="3060699"/>
          </a:xfrm>
          <a:prstGeom prst="rect">
            <a:avLst/>
          </a:prstGeom>
        </p:spPr>
      </p:pic>
    </p:spTree>
    <p:extLst>
      <p:ext uri="{BB962C8B-B14F-4D97-AF65-F5344CB8AC3E}">
        <p14:creationId xmlns:p14="http://schemas.microsoft.com/office/powerpoint/2010/main" val="790442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7084-F4A8-434B-8D5F-CA456ACF2587}"/>
              </a:ext>
            </a:extLst>
          </p:cNvPr>
          <p:cNvSpPr>
            <a:spLocks noGrp="1"/>
          </p:cNvSpPr>
          <p:nvPr>
            <p:ph type="title"/>
          </p:nvPr>
        </p:nvSpPr>
        <p:spPr/>
        <p:txBody>
          <a:bodyPr/>
          <a:lstStyle/>
          <a:p>
            <a:r>
              <a:rPr lang="en-US" dirty="0"/>
              <a:t>Docker Build &amp; Run</a:t>
            </a:r>
          </a:p>
        </p:txBody>
      </p:sp>
      <p:sp>
        <p:nvSpPr>
          <p:cNvPr id="4" name="Text Placeholder 3">
            <a:extLst>
              <a:ext uri="{FF2B5EF4-FFF2-40B4-BE49-F238E27FC236}">
                <a16:creationId xmlns:a16="http://schemas.microsoft.com/office/drawing/2014/main" id="{ABA69F0D-1AA2-E246-B4E3-E2B7E1513137}"/>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E419FC30-AB30-8C48-AFAB-01C33FAF5840}"/>
              </a:ext>
            </a:extLst>
          </p:cNvPr>
          <p:cNvPicPr>
            <a:picLocks noChangeAspect="1"/>
          </p:cNvPicPr>
          <p:nvPr/>
        </p:nvPicPr>
        <p:blipFill>
          <a:blip r:embed="rId3"/>
          <a:stretch>
            <a:fillRect/>
          </a:stretch>
        </p:blipFill>
        <p:spPr>
          <a:xfrm>
            <a:off x="609600" y="1590675"/>
            <a:ext cx="5511800" cy="2019300"/>
          </a:xfrm>
          <a:prstGeom prst="rect">
            <a:avLst/>
          </a:prstGeom>
          <a:ln>
            <a:solidFill>
              <a:schemeClr val="tx1"/>
            </a:solidFill>
          </a:ln>
        </p:spPr>
      </p:pic>
      <p:pic>
        <p:nvPicPr>
          <p:cNvPr id="7" name="Picture 6">
            <a:extLst>
              <a:ext uri="{FF2B5EF4-FFF2-40B4-BE49-F238E27FC236}">
                <a16:creationId xmlns:a16="http://schemas.microsoft.com/office/drawing/2014/main" id="{B099EFEF-C341-2342-8C1D-21B4560FB0A9}"/>
              </a:ext>
            </a:extLst>
          </p:cNvPr>
          <p:cNvPicPr>
            <a:picLocks noChangeAspect="1"/>
          </p:cNvPicPr>
          <p:nvPr/>
        </p:nvPicPr>
        <p:blipFill>
          <a:blip r:embed="rId4"/>
          <a:stretch>
            <a:fillRect/>
          </a:stretch>
        </p:blipFill>
        <p:spPr>
          <a:xfrm>
            <a:off x="609599" y="4144962"/>
            <a:ext cx="5501937" cy="612775"/>
          </a:xfrm>
          <a:prstGeom prst="rect">
            <a:avLst/>
          </a:prstGeom>
          <a:ln>
            <a:solidFill>
              <a:schemeClr val="tx1"/>
            </a:solidFill>
          </a:ln>
        </p:spPr>
      </p:pic>
      <p:pic>
        <p:nvPicPr>
          <p:cNvPr id="8" name="Picture 7">
            <a:extLst>
              <a:ext uri="{FF2B5EF4-FFF2-40B4-BE49-F238E27FC236}">
                <a16:creationId xmlns:a16="http://schemas.microsoft.com/office/drawing/2014/main" id="{5494675E-2C9B-274A-B28F-B373C54E427E}"/>
              </a:ext>
            </a:extLst>
          </p:cNvPr>
          <p:cNvPicPr>
            <a:picLocks noChangeAspect="1"/>
          </p:cNvPicPr>
          <p:nvPr/>
        </p:nvPicPr>
        <p:blipFill>
          <a:blip r:embed="rId5"/>
          <a:stretch>
            <a:fillRect/>
          </a:stretch>
        </p:blipFill>
        <p:spPr>
          <a:xfrm>
            <a:off x="6697661" y="1590674"/>
            <a:ext cx="5227909" cy="3738563"/>
          </a:xfrm>
          <a:prstGeom prst="rect">
            <a:avLst/>
          </a:prstGeom>
          <a:ln>
            <a:solidFill>
              <a:schemeClr val="tx1"/>
            </a:solidFill>
          </a:ln>
        </p:spPr>
      </p:pic>
    </p:spTree>
    <p:extLst>
      <p:ext uri="{BB962C8B-B14F-4D97-AF65-F5344CB8AC3E}">
        <p14:creationId xmlns:p14="http://schemas.microsoft.com/office/powerpoint/2010/main" val="158148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endParaRPr lang="en-US" sz="2400" dirty="0"/>
          </a:p>
        </p:txBody>
      </p:sp>
      <p:sp>
        <p:nvSpPr>
          <p:cNvPr id="3" name="Content Placeholder 2"/>
          <p:cNvSpPr>
            <a:spLocks noGrp="1"/>
          </p:cNvSpPr>
          <p:nvPr>
            <p:ph idx="1"/>
          </p:nvPr>
        </p:nvSpPr>
        <p:spPr/>
        <p:txBody>
          <a:bodyPr>
            <a:normAutofit fontScale="92500" lnSpcReduction="10000"/>
          </a:bodyPr>
          <a:lstStyle/>
          <a:p>
            <a:pPr marL="0" indent="0">
              <a:buNone/>
            </a:pPr>
            <a:endParaRPr lang="en-US" dirty="0"/>
          </a:p>
          <a:p>
            <a:r>
              <a:rPr lang="en-US" dirty="0"/>
              <a:t>Cloud Motivations</a:t>
            </a:r>
          </a:p>
          <a:p>
            <a:endParaRPr lang="en-US" dirty="0"/>
          </a:p>
          <a:p>
            <a:r>
              <a:rPr lang="en-US" dirty="0"/>
              <a:t>EDA compute workloads on Traditional, Cloud-First, Hybrid infrastructure</a:t>
            </a:r>
          </a:p>
          <a:p>
            <a:endParaRPr lang="en-US" dirty="0"/>
          </a:p>
          <a:p>
            <a:r>
              <a:rPr lang="en-US" dirty="0"/>
              <a:t>Cloud Native Infrastructure and Terminology</a:t>
            </a:r>
          </a:p>
          <a:p>
            <a:endParaRPr lang="en-US" dirty="0"/>
          </a:p>
          <a:p>
            <a:r>
              <a:rPr lang="en-US" dirty="0"/>
              <a:t>Customer Cloud Challenges</a:t>
            </a:r>
          </a:p>
          <a:p>
            <a:endParaRPr lang="en-US" dirty="0"/>
          </a:p>
          <a:p>
            <a:r>
              <a:rPr lang="en-US" dirty="0"/>
              <a:t>Current Cloud Status For Synopsys Tools</a:t>
            </a:r>
          </a:p>
          <a:p>
            <a:endParaRPr lang="en-US" dirty="0"/>
          </a:p>
          <a:p>
            <a:r>
              <a:rPr lang="en-US" dirty="0"/>
              <a:t>Case Study 1 - VCS</a:t>
            </a:r>
          </a:p>
          <a:p>
            <a:endParaRPr lang="en-US" dirty="0"/>
          </a:p>
          <a:p>
            <a:r>
              <a:rPr lang="en-US" dirty="0"/>
              <a:t>Case Study 2 – </a:t>
            </a:r>
            <a:r>
              <a:rPr lang="en-US" dirty="0" err="1"/>
              <a:t>PrimeTime</a:t>
            </a:r>
            <a:r>
              <a:rPr lang="en-US" dirty="0"/>
              <a:t>, ICV2</a:t>
            </a:r>
          </a:p>
          <a:p>
            <a:pPr lvl="1"/>
            <a:endParaRPr lang="en-US" dirty="0"/>
          </a:p>
          <a:p>
            <a:pPr lvl="1"/>
            <a:endParaRPr lang="en-US" dirty="0"/>
          </a:p>
        </p:txBody>
      </p:sp>
      <p:sp>
        <p:nvSpPr>
          <p:cNvPr id="5" name="TextBox 4">
            <a:extLst>
              <a:ext uri="{FF2B5EF4-FFF2-40B4-BE49-F238E27FC236}">
                <a16:creationId xmlns:a16="http://schemas.microsoft.com/office/drawing/2014/main" id="{72FA7B84-1F4E-784E-A96A-E78C5F7C7AE8}"/>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100781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50F14-37E1-5D46-95C1-8FE2D9EE4A93}"/>
              </a:ext>
            </a:extLst>
          </p:cNvPr>
          <p:cNvSpPr>
            <a:spLocks noGrp="1"/>
          </p:cNvSpPr>
          <p:nvPr>
            <p:ph type="title"/>
          </p:nvPr>
        </p:nvSpPr>
        <p:spPr/>
        <p:txBody>
          <a:bodyPr/>
          <a:lstStyle/>
          <a:p>
            <a:r>
              <a:rPr lang="en-US" dirty="0"/>
              <a:t>Object Store</a:t>
            </a:r>
          </a:p>
        </p:txBody>
      </p:sp>
      <p:sp>
        <p:nvSpPr>
          <p:cNvPr id="6" name="Text Placeholder 5">
            <a:extLst>
              <a:ext uri="{FF2B5EF4-FFF2-40B4-BE49-F238E27FC236}">
                <a16:creationId xmlns:a16="http://schemas.microsoft.com/office/drawing/2014/main" id="{C173DA29-ABA9-E943-B9F2-3497BAB33505}"/>
              </a:ext>
            </a:extLst>
          </p:cNvPr>
          <p:cNvSpPr>
            <a:spLocks noGrp="1"/>
          </p:cNvSpPr>
          <p:nvPr>
            <p:ph type="body" sz="quarter" idx="12"/>
          </p:nvPr>
        </p:nvSpPr>
        <p:spPr/>
        <p:txBody>
          <a:bodyPr/>
          <a:lstStyle/>
          <a:p>
            <a:endParaRPr lang="en-US"/>
          </a:p>
        </p:txBody>
      </p:sp>
      <p:pic>
        <p:nvPicPr>
          <p:cNvPr id="10" name="Picture 9">
            <a:extLst>
              <a:ext uri="{FF2B5EF4-FFF2-40B4-BE49-F238E27FC236}">
                <a16:creationId xmlns:a16="http://schemas.microsoft.com/office/drawing/2014/main" id="{594E99EB-10DD-5444-80EF-ECAFD08A8841}"/>
              </a:ext>
            </a:extLst>
          </p:cNvPr>
          <p:cNvPicPr>
            <a:picLocks noChangeAspect="1"/>
          </p:cNvPicPr>
          <p:nvPr/>
        </p:nvPicPr>
        <p:blipFill>
          <a:blip r:embed="rId2"/>
          <a:stretch>
            <a:fillRect/>
          </a:stretch>
        </p:blipFill>
        <p:spPr>
          <a:xfrm>
            <a:off x="514516" y="1485692"/>
            <a:ext cx="5886284" cy="4057898"/>
          </a:xfrm>
          <a:prstGeom prst="rect">
            <a:avLst/>
          </a:prstGeom>
        </p:spPr>
      </p:pic>
      <p:pic>
        <p:nvPicPr>
          <p:cNvPr id="12" name="Picture 11">
            <a:extLst>
              <a:ext uri="{FF2B5EF4-FFF2-40B4-BE49-F238E27FC236}">
                <a16:creationId xmlns:a16="http://schemas.microsoft.com/office/drawing/2014/main" id="{C225757A-7C11-C043-A287-8EECF6F9ECFB}"/>
              </a:ext>
            </a:extLst>
          </p:cNvPr>
          <p:cNvPicPr>
            <a:picLocks noChangeAspect="1"/>
          </p:cNvPicPr>
          <p:nvPr/>
        </p:nvPicPr>
        <p:blipFill>
          <a:blip r:embed="rId3"/>
          <a:stretch>
            <a:fillRect/>
          </a:stretch>
        </p:blipFill>
        <p:spPr>
          <a:xfrm>
            <a:off x="6400800" y="1485692"/>
            <a:ext cx="5588660" cy="3846625"/>
          </a:xfrm>
          <a:prstGeom prst="rect">
            <a:avLst/>
          </a:prstGeom>
        </p:spPr>
      </p:pic>
    </p:spTree>
    <p:extLst>
      <p:ext uri="{BB962C8B-B14F-4D97-AF65-F5344CB8AC3E}">
        <p14:creationId xmlns:p14="http://schemas.microsoft.com/office/powerpoint/2010/main" val="3575546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3D55-C2DB-5149-B28D-E95C27126755}"/>
              </a:ext>
            </a:extLst>
          </p:cNvPr>
          <p:cNvSpPr>
            <a:spLocks noGrp="1"/>
          </p:cNvSpPr>
          <p:nvPr>
            <p:ph type="title"/>
          </p:nvPr>
        </p:nvSpPr>
        <p:spPr/>
        <p:txBody>
          <a:bodyPr/>
          <a:lstStyle/>
          <a:p>
            <a:r>
              <a:rPr lang="en-US" dirty="0"/>
              <a:t>Object Store APIs</a:t>
            </a:r>
          </a:p>
        </p:txBody>
      </p:sp>
      <p:sp>
        <p:nvSpPr>
          <p:cNvPr id="4" name="Text Placeholder 3">
            <a:extLst>
              <a:ext uri="{FF2B5EF4-FFF2-40B4-BE49-F238E27FC236}">
                <a16:creationId xmlns:a16="http://schemas.microsoft.com/office/drawing/2014/main" id="{4D814E6F-D9DD-814A-8D4A-39049A5AB6AE}"/>
              </a:ext>
            </a:extLst>
          </p:cNvPr>
          <p:cNvSpPr>
            <a:spLocks noGrp="1"/>
          </p:cNvSpPr>
          <p:nvPr>
            <p:ph type="body" sz="quarter" idx="12"/>
          </p:nvPr>
        </p:nvSpPr>
        <p:spPr/>
        <p:txBody>
          <a:bodyPr/>
          <a:lstStyle/>
          <a:p>
            <a:endParaRPr lang="en-US" dirty="0"/>
          </a:p>
        </p:txBody>
      </p:sp>
      <p:grpSp>
        <p:nvGrpSpPr>
          <p:cNvPr id="8" name="Group 7">
            <a:extLst>
              <a:ext uri="{FF2B5EF4-FFF2-40B4-BE49-F238E27FC236}">
                <a16:creationId xmlns:a16="http://schemas.microsoft.com/office/drawing/2014/main" id="{75C4EFA1-9D13-1649-B68C-76503076FCFE}"/>
              </a:ext>
            </a:extLst>
          </p:cNvPr>
          <p:cNvGrpSpPr/>
          <p:nvPr/>
        </p:nvGrpSpPr>
        <p:grpSpPr>
          <a:xfrm>
            <a:off x="609600" y="1395968"/>
            <a:ext cx="5630795" cy="4623832"/>
            <a:chOff x="609600" y="1395968"/>
            <a:chExt cx="6540500" cy="4839732"/>
          </a:xfrm>
        </p:grpSpPr>
        <p:pic>
          <p:nvPicPr>
            <p:cNvPr id="5" name="Picture 4">
              <a:extLst>
                <a:ext uri="{FF2B5EF4-FFF2-40B4-BE49-F238E27FC236}">
                  <a16:creationId xmlns:a16="http://schemas.microsoft.com/office/drawing/2014/main" id="{B3F3C166-AFEB-D549-918A-5DF92E767A87}"/>
                </a:ext>
              </a:extLst>
            </p:cNvPr>
            <p:cNvPicPr>
              <a:picLocks noChangeAspect="1"/>
            </p:cNvPicPr>
            <p:nvPr/>
          </p:nvPicPr>
          <p:blipFill>
            <a:blip r:embed="rId3"/>
            <a:stretch>
              <a:fillRect/>
            </a:stretch>
          </p:blipFill>
          <p:spPr>
            <a:xfrm>
              <a:off x="609600" y="1765300"/>
              <a:ext cx="6540500" cy="4470400"/>
            </a:xfrm>
            <a:prstGeom prst="rect">
              <a:avLst/>
            </a:prstGeom>
          </p:spPr>
        </p:pic>
        <p:sp>
          <p:nvSpPr>
            <p:cNvPr id="7" name="TextBox 6">
              <a:extLst>
                <a:ext uri="{FF2B5EF4-FFF2-40B4-BE49-F238E27FC236}">
                  <a16:creationId xmlns:a16="http://schemas.microsoft.com/office/drawing/2014/main" id="{443CC48D-F32C-E344-A2D5-DF8C6A7125DE}"/>
                </a:ext>
              </a:extLst>
            </p:cNvPr>
            <p:cNvSpPr txBox="1"/>
            <p:nvPr/>
          </p:nvSpPr>
          <p:spPr>
            <a:xfrm>
              <a:off x="609600" y="1395968"/>
              <a:ext cx="1954381" cy="369332"/>
            </a:xfrm>
            <a:prstGeom prst="rect">
              <a:avLst/>
            </a:prstGeom>
            <a:noFill/>
          </p:spPr>
          <p:txBody>
            <a:bodyPr wrap="none" rtlCol="0">
              <a:spAutoFit/>
            </a:bodyPr>
            <a:lstStyle/>
            <a:p>
              <a:r>
                <a:rPr lang="en-US" dirty="0"/>
                <a:t>Container/Bucket</a:t>
              </a:r>
              <a:endParaRPr lang="en-US" sz="1800" dirty="0"/>
            </a:p>
          </p:txBody>
        </p:sp>
      </p:grpSp>
      <p:grpSp>
        <p:nvGrpSpPr>
          <p:cNvPr id="11" name="Group 10">
            <a:extLst>
              <a:ext uri="{FF2B5EF4-FFF2-40B4-BE49-F238E27FC236}">
                <a16:creationId xmlns:a16="http://schemas.microsoft.com/office/drawing/2014/main" id="{848D8AD5-9D30-0445-B4A4-5BA9CB1779D3}"/>
              </a:ext>
            </a:extLst>
          </p:cNvPr>
          <p:cNvGrpSpPr/>
          <p:nvPr/>
        </p:nvGrpSpPr>
        <p:grpSpPr>
          <a:xfrm>
            <a:off x="6096000" y="1412444"/>
            <a:ext cx="5630795" cy="4516050"/>
            <a:chOff x="6096000" y="1412444"/>
            <a:chExt cx="5630795" cy="4516050"/>
          </a:xfrm>
        </p:grpSpPr>
        <p:pic>
          <p:nvPicPr>
            <p:cNvPr id="9" name="Picture 8">
              <a:extLst>
                <a:ext uri="{FF2B5EF4-FFF2-40B4-BE49-F238E27FC236}">
                  <a16:creationId xmlns:a16="http://schemas.microsoft.com/office/drawing/2014/main" id="{36F5D5E6-DFD7-954A-9DF5-A8FB64CF3795}"/>
                </a:ext>
              </a:extLst>
            </p:cNvPr>
            <p:cNvPicPr>
              <a:picLocks noChangeAspect="1"/>
            </p:cNvPicPr>
            <p:nvPr/>
          </p:nvPicPr>
          <p:blipFill>
            <a:blip r:embed="rId4"/>
            <a:stretch>
              <a:fillRect/>
            </a:stretch>
          </p:blipFill>
          <p:spPr>
            <a:xfrm>
              <a:off x="6096000" y="1765300"/>
              <a:ext cx="5630795" cy="4163194"/>
            </a:xfrm>
            <a:prstGeom prst="rect">
              <a:avLst/>
            </a:prstGeom>
          </p:spPr>
        </p:pic>
        <p:sp>
          <p:nvSpPr>
            <p:cNvPr id="10" name="TextBox 9">
              <a:extLst>
                <a:ext uri="{FF2B5EF4-FFF2-40B4-BE49-F238E27FC236}">
                  <a16:creationId xmlns:a16="http://schemas.microsoft.com/office/drawing/2014/main" id="{16C8E8DF-3F60-3B4E-9DE6-90FECE7C96F5}"/>
                </a:ext>
              </a:extLst>
            </p:cNvPr>
            <p:cNvSpPr txBox="1"/>
            <p:nvPr/>
          </p:nvSpPr>
          <p:spPr>
            <a:xfrm>
              <a:off x="6154667" y="1412444"/>
              <a:ext cx="966931" cy="369332"/>
            </a:xfrm>
            <a:prstGeom prst="rect">
              <a:avLst/>
            </a:prstGeom>
            <a:noFill/>
          </p:spPr>
          <p:txBody>
            <a:bodyPr wrap="none" rtlCol="0">
              <a:spAutoFit/>
            </a:bodyPr>
            <a:lstStyle/>
            <a:p>
              <a:r>
                <a:rPr lang="en-US" dirty="0"/>
                <a:t>Objects</a:t>
              </a:r>
              <a:endParaRPr lang="en-US" sz="1800" dirty="0"/>
            </a:p>
          </p:txBody>
        </p:sp>
      </p:grpSp>
    </p:spTree>
    <p:extLst>
      <p:ext uri="{BB962C8B-B14F-4D97-AF65-F5344CB8AC3E}">
        <p14:creationId xmlns:p14="http://schemas.microsoft.com/office/powerpoint/2010/main" val="230882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50F14-37E1-5D46-95C1-8FE2D9EE4A93}"/>
              </a:ext>
            </a:extLst>
          </p:cNvPr>
          <p:cNvSpPr>
            <a:spLocks noGrp="1"/>
          </p:cNvSpPr>
          <p:nvPr>
            <p:ph type="title"/>
          </p:nvPr>
        </p:nvSpPr>
        <p:spPr/>
        <p:txBody>
          <a:bodyPr/>
          <a:lstStyle/>
          <a:p>
            <a:r>
              <a:rPr lang="en-US" dirty="0"/>
              <a:t>Batch Schedulers</a:t>
            </a:r>
          </a:p>
        </p:txBody>
      </p:sp>
      <p:sp>
        <p:nvSpPr>
          <p:cNvPr id="6" name="Text Placeholder 5">
            <a:extLst>
              <a:ext uri="{FF2B5EF4-FFF2-40B4-BE49-F238E27FC236}">
                <a16:creationId xmlns:a16="http://schemas.microsoft.com/office/drawing/2014/main" id="{C173DA29-ABA9-E943-B9F2-3497BAB33505}"/>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499291C1-9ECC-574B-8FEE-8B83934BBB7B}"/>
              </a:ext>
            </a:extLst>
          </p:cNvPr>
          <p:cNvPicPr>
            <a:picLocks noChangeAspect="1"/>
          </p:cNvPicPr>
          <p:nvPr/>
        </p:nvPicPr>
        <p:blipFill>
          <a:blip r:embed="rId2"/>
          <a:stretch>
            <a:fillRect/>
          </a:stretch>
        </p:blipFill>
        <p:spPr>
          <a:xfrm>
            <a:off x="2082800" y="1485900"/>
            <a:ext cx="8026400" cy="4533900"/>
          </a:xfrm>
          <a:prstGeom prst="rect">
            <a:avLst/>
          </a:prstGeom>
        </p:spPr>
      </p:pic>
    </p:spTree>
    <p:extLst>
      <p:ext uri="{BB962C8B-B14F-4D97-AF65-F5344CB8AC3E}">
        <p14:creationId xmlns:p14="http://schemas.microsoft.com/office/powerpoint/2010/main" val="26866688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741B4-184E-7C4A-AB27-F7A28B55ABC0}"/>
              </a:ext>
            </a:extLst>
          </p:cNvPr>
          <p:cNvSpPr>
            <a:spLocks noGrp="1"/>
          </p:cNvSpPr>
          <p:nvPr>
            <p:ph type="title"/>
          </p:nvPr>
        </p:nvSpPr>
        <p:spPr/>
        <p:txBody>
          <a:bodyPr/>
          <a:lstStyle/>
          <a:p>
            <a:r>
              <a:rPr lang="en-US" dirty="0"/>
              <a:t>LSF Connect</a:t>
            </a:r>
          </a:p>
        </p:txBody>
      </p:sp>
      <p:sp>
        <p:nvSpPr>
          <p:cNvPr id="4" name="Text Placeholder 3">
            <a:extLst>
              <a:ext uri="{FF2B5EF4-FFF2-40B4-BE49-F238E27FC236}">
                <a16:creationId xmlns:a16="http://schemas.microsoft.com/office/drawing/2014/main" id="{5C17894B-25AC-3A4A-8CAA-F7C14A805BDB}"/>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3D3B1839-0E4B-DA46-83E3-EF1F1DC45BBA}"/>
              </a:ext>
            </a:extLst>
          </p:cNvPr>
          <p:cNvPicPr>
            <a:picLocks noChangeAspect="1"/>
          </p:cNvPicPr>
          <p:nvPr/>
        </p:nvPicPr>
        <p:blipFill>
          <a:blip r:embed="rId2"/>
          <a:stretch>
            <a:fillRect/>
          </a:stretch>
        </p:blipFill>
        <p:spPr>
          <a:xfrm>
            <a:off x="1633537" y="1295400"/>
            <a:ext cx="7381875" cy="4940033"/>
          </a:xfrm>
          <a:prstGeom prst="rect">
            <a:avLst/>
          </a:prstGeom>
        </p:spPr>
      </p:pic>
    </p:spTree>
    <p:extLst>
      <p:ext uri="{BB962C8B-B14F-4D97-AF65-F5344CB8AC3E}">
        <p14:creationId xmlns:p14="http://schemas.microsoft.com/office/powerpoint/2010/main" val="303241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a:extLst>
              <a:ext uri="{FF2B5EF4-FFF2-40B4-BE49-F238E27FC236}">
                <a16:creationId xmlns:a16="http://schemas.microsoft.com/office/drawing/2014/main" id="{625E3A5C-48C3-9347-98E9-EFE92646663C}"/>
              </a:ext>
            </a:extLst>
          </p:cNvPr>
          <p:cNvGraphicFramePr>
            <a:graphicFrameLocks noGrp="1"/>
          </p:cNvGraphicFramePr>
          <p:nvPr>
            <p:ph idx="1"/>
          </p:nvPr>
        </p:nvGraphicFramePr>
        <p:xfrm>
          <a:off x="429496" y="1256217"/>
          <a:ext cx="11009352" cy="5029200"/>
        </p:xfrm>
        <a:graphic>
          <a:graphicData uri="http://schemas.openxmlformats.org/drawingml/2006/table">
            <a:tbl>
              <a:tblPr firstRow="1" bandRow="1">
                <a:tableStyleId>{5C22544A-7EE6-4342-B048-85BDC9FD1C3A}</a:tableStyleId>
              </a:tblPr>
              <a:tblGrid>
                <a:gridCol w="2600643">
                  <a:extLst>
                    <a:ext uri="{9D8B030D-6E8A-4147-A177-3AD203B41FA5}">
                      <a16:colId xmlns:a16="http://schemas.microsoft.com/office/drawing/2014/main" val="1978715462"/>
                    </a:ext>
                  </a:extLst>
                </a:gridCol>
                <a:gridCol w="803623">
                  <a:extLst>
                    <a:ext uri="{9D8B030D-6E8A-4147-A177-3AD203B41FA5}">
                      <a16:colId xmlns:a16="http://schemas.microsoft.com/office/drawing/2014/main" val="885617006"/>
                    </a:ext>
                  </a:extLst>
                </a:gridCol>
                <a:gridCol w="1059733">
                  <a:extLst>
                    <a:ext uri="{9D8B030D-6E8A-4147-A177-3AD203B41FA5}">
                      <a16:colId xmlns:a16="http://schemas.microsoft.com/office/drawing/2014/main" val="1468057760"/>
                    </a:ext>
                  </a:extLst>
                </a:gridCol>
                <a:gridCol w="1220377">
                  <a:extLst>
                    <a:ext uri="{9D8B030D-6E8A-4147-A177-3AD203B41FA5}">
                      <a16:colId xmlns:a16="http://schemas.microsoft.com/office/drawing/2014/main" val="841709954"/>
                    </a:ext>
                  </a:extLst>
                </a:gridCol>
                <a:gridCol w="1842036">
                  <a:extLst>
                    <a:ext uri="{9D8B030D-6E8A-4147-A177-3AD203B41FA5}">
                      <a16:colId xmlns:a16="http://schemas.microsoft.com/office/drawing/2014/main" val="2351182504"/>
                    </a:ext>
                  </a:extLst>
                </a:gridCol>
                <a:gridCol w="1921267">
                  <a:extLst>
                    <a:ext uri="{9D8B030D-6E8A-4147-A177-3AD203B41FA5}">
                      <a16:colId xmlns:a16="http://schemas.microsoft.com/office/drawing/2014/main" val="2193640979"/>
                    </a:ext>
                  </a:extLst>
                </a:gridCol>
                <a:gridCol w="1561673">
                  <a:extLst>
                    <a:ext uri="{9D8B030D-6E8A-4147-A177-3AD203B41FA5}">
                      <a16:colId xmlns:a16="http://schemas.microsoft.com/office/drawing/2014/main" val="2113967962"/>
                    </a:ext>
                  </a:extLst>
                </a:gridCol>
              </a:tblGrid>
              <a:tr h="370840">
                <a:tc>
                  <a:txBody>
                    <a:bodyPr/>
                    <a:lstStyle/>
                    <a:p>
                      <a:r>
                        <a:rPr lang="en-US" sz="1600" dirty="0"/>
                        <a:t>Instance Types</a:t>
                      </a:r>
                    </a:p>
                  </a:txBody>
                  <a:tcPr/>
                </a:tc>
                <a:tc>
                  <a:txBody>
                    <a:bodyPr/>
                    <a:lstStyle/>
                    <a:p>
                      <a:r>
                        <a:rPr lang="en-US" sz="1600" dirty="0"/>
                        <a:t>Cores</a:t>
                      </a:r>
                    </a:p>
                  </a:txBody>
                  <a:tcPr/>
                </a:tc>
                <a:tc>
                  <a:txBody>
                    <a:bodyPr/>
                    <a:lstStyle/>
                    <a:p>
                      <a:r>
                        <a:rPr lang="en-US" sz="1600" dirty="0"/>
                        <a:t>Memory (MB)</a:t>
                      </a:r>
                    </a:p>
                  </a:txBody>
                  <a:tcPr/>
                </a:tc>
                <a:tc>
                  <a:txBody>
                    <a:bodyPr/>
                    <a:lstStyle/>
                    <a:p>
                      <a:r>
                        <a:rPr lang="en-US" sz="1600" dirty="0"/>
                        <a:t>Disk</a:t>
                      </a:r>
                    </a:p>
                  </a:txBody>
                  <a:tcPr/>
                </a:tc>
                <a:tc>
                  <a:txBody>
                    <a:bodyPr/>
                    <a:lstStyle/>
                    <a:p>
                      <a:r>
                        <a:rPr lang="en-US" sz="1600" dirty="0"/>
                        <a:t>Description</a:t>
                      </a:r>
                    </a:p>
                  </a:txBody>
                  <a:tcPr/>
                </a:tc>
                <a:tc>
                  <a:txBody>
                    <a:bodyPr/>
                    <a:lstStyle/>
                    <a:p>
                      <a:r>
                        <a:rPr lang="en-US" sz="1600" dirty="0"/>
                        <a:t>OnDemand Price</a:t>
                      </a:r>
                    </a:p>
                  </a:txBody>
                  <a:tcPr/>
                </a:tc>
                <a:tc>
                  <a:txBody>
                    <a:bodyPr/>
                    <a:lstStyle/>
                    <a:p>
                      <a:r>
                        <a:rPr lang="en-US" sz="1600" dirty="0"/>
                        <a:t>Spot Price</a:t>
                      </a:r>
                    </a:p>
                  </a:txBody>
                  <a:tcPr/>
                </a:tc>
                <a:extLst>
                  <a:ext uri="{0D108BD9-81ED-4DB2-BD59-A6C34878D82A}">
                    <a16:rowId xmlns:a16="http://schemas.microsoft.com/office/drawing/2014/main" val="3499166632"/>
                  </a:ext>
                </a:extLst>
              </a:tr>
              <a:tr h="370840">
                <a:tc>
                  <a:txBody>
                    <a:bodyPr/>
                    <a:lstStyle/>
                    <a:p>
                      <a:r>
                        <a:rPr lang="en-US" sz="1600" dirty="0"/>
                        <a:t>t3.nano – t3.2xlarge</a:t>
                      </a:r>
                    </a:p>
                  </a:txBody>
                  <a:tcPr/>
                </a:tc>
                <a:tc>
                  <a:txBody>
                    <a:bodyPr/>
                    <a:lstStyle/>
                    <a:p>
                      <a:r>
                        <a:rPr lang="en-US" sz="1600" dirty="0"/>
                        <a:t>1 - 4</a:t>
                      </a:r>
                    </a:p>
                  </a:txBody>
                  <a:tcPr/>
                </a:tc>
                <a:tc>
                  <a:txBody>
                    <a:bodyPr/>
                    <a:lstStyle/>
                    <a:p>
                      <a:r>
                        <a:rPr lang="en-US" sz="1600" dirty="0"/>
                        <a:t>0.5 - 32</a:t>
                      </a:r>
                    </a:p>
                  </a:txBody>
                  <a:tcPr/>
                </a:tc>
                <a:tc>
                  <a:txBody>
                    <a:bodyPr/>
                    <a:lstStyle/>
                    <a:p>
                      <a:r>
                        <a:rPr lang="en-US" sz="1600" dirty="0"/>
                        <a:t>EBS</a:t>
                      </a:r>
                    </a:p>
                  </a:txBody>
                  <a:tcPr/>
                </a:tc>
                <a:tc>
                  <a:txBody>
                    <a:bodyPr/>
                    <a:lstStyle/>
                    <a:p>
                      <a:r>
                        <a:rPr lang="en-US" sz="1600" dirty="0"/>
                        <a:t>0.5GB/core</a:t>
                      </a:r>
                    </a:p>
                  </a:txBody>
                  <a:tcPr/>
                </a:tc>
                <a:tc>
                  <a:txBody>
                    <a:bodyPr/>
                    <a:lstStyle/>
                    <a:p>
                      <a:r>
                        <a:rPr lang="en-US" sz="1600" dirty="0"/>
                        <a:t>$0.005 - $0.332</a:t>
                      </a:r>
                    </a:p>
                  </a:txBody>
                  <a:tcPr/>
                </a:tc>
                <a:tc>
                  <a:txBody>
                    <a:bodyPr/>
                    <a:lstStyle/>
                    <a:p>
                      <a:r>
                        <a:rPr lang="en-US" sz="1600" dirty="0"/>
                        <a:t>32%</a:t>
                      </a:r>
                    </a:p>
                  </a:txBody>
                  <a:tcPr/>
                </a:tc>
                <a:extLst>
                  <a:ext uri="{0D108BD9-81ED-4DB2-BD59-A6C34878D82A}">
                    <a16:rowId xmlns:a16="http://schemas.microsoft.com/office/drawing/2014/main" val="2183263915"/>
                  </a:ext>
                </a:extLst>
              </a:tr>
              <a:tr h="370840">
                <a:tc>
                  <a:txBody>
                    <a:bodyPr/>
                    <a:lstStyle/>
                    <a:p>
                      <a:r>
                        <a:rPr lang="en-US" sz="1600" dirty="0"/>
                        <a:t>c5.large – cg.24xlarge</a:t>
                      </a:r>
                    </a:p>
                  </a:txBody>
                  <a:tcPr/>
                </a:tc>
                <a:tc>
                  <a:txBody>
                    <a:bodyPr/>
                    <a:lstStyle/>
                    <a:p>
                      <a:r>
                        <a:rPr lang="en-US" sz="1600" dirty="0"/>
                        <a:t>1 - 48</a:t>
                      </a:r>
                    </a:p>
                  </a:txBody>
                  <a:tcPr/>
                </a:tc>
                <a:tc>
                  <a:txBody>
                    <a:bodyPr/>
                    <a:lstStyle/>
                    <a:p>
                      <a:r>
                        <a:rPr lang="en-US" sz="1600" dirty="0"/>
                        <a:t>4 - 92</a:t>
                      </a:r>
                    </a:p>
                  </a:txBody>
                  <a:tcPr/>
                </a:tc>
                <a:tc>
                  <a:txBody>
                    <a:bodyPr/>
                    <a:lstStyle/>
                    <a:p>
                      <a:r>
                        <a:rPr lang="en-US" sz="1600" dirty="0"/>
                        <a:t>EBS</a:t>
                      </a:r>
                    </a:p>
                  </a:txBody>
                  <a:tcPr/>
                </a:tc>
                <a:tc>
                  <a:txBody>
                    <a:bodyPr/>
                    <a:lstStyle/>
                    <a:p>
                      <a:r>
                        <a:rPr lang="en-US" sz="1600" dirty="0"/>
                        <a:t>4GB/core</a:t>
                      </a:r>
                    </a:p>
                  </a:txBody>
                  <a:tcPr/>
                </a:tc>
                <a:tc>
                  <a:txBody>
                    <a:bodyPr/>
                    <a:lstStyle/>
                    <a:p>
                      <a:r>
                        <a:rPr lang="en-US" sz="1600" dirty="0"/>
                        <a:t>$0.085 – $4.08</a:t>
                      </a:r>
                    </a:p>
                  </a:txBody>
                  <a:tcPr/>
                </a:tc>
                <a:tc>
                  <a:txBody>
                    <a:bodyPr/>
                    <a:lstStyle/>
                    <a:p>
                      <a:r>
                        <a:rPr lang="en-US" sz="1600" dirty="0"/>
                        <a:t>38%</a:t>
                      </a:r>
                    </a:p>
                  </a:txBody>
                  <a:tcPr/>
                </a:tc>
                <a:extLst>
                  <a:ext uri="{0D108BD9-81ED-4DB2-BD59-A6C34878D82A}">
                    <a16:rowId xmlns:a16="http://schemas.microsoft.com/office/drawing/2014/main" val="1052166442"/>
                  </a:ext>
                </a:extLst>
              </a:tr>
              <a:tr h="370840">
                <a:tc>
                  <a:txBody>
                    <a:bodyPr/>
                    <a:lstStyle/>
                    <a:p>
                      <a:r>
                        <a:rPr lang="en-US" sz="1600" dirty="0"/>
                        <a:t>c5d.large – c5d.18xlarge</a:t>
                      </a:r>
                    </a:p>
                  </a:txBody>
                  <a:tcPr/>
                </a:tc>
                <a:tc>
                  <a:txBody>
                    <a:bodyPr/>
                    <a:lstStyle/>
                    <a:p>
                      <a:r>
                        <a:rPr lang="en-US" sz="1600" dirty="0"/>
                        <a:t>1 - 36</a:t>
                      </a:r>
                    </a:p>
                  </a:txBody>
                  <a:tcPr/>
                </a:tc>
                <a:tc>
                  <a:txBody>
                    <a:bodyPr/>
                    <a:lstStyle/>
                    <a:p>
                      <a:r>
                        <a:rPr lang="en-US" sz="1600" dirty="0"/>
                        <a:t>4 - 144</a:t>
                      </a:r>
                    </a:p>
                  </a:txBody>
                  <a:tcPr/>
                </a:tc>
                <a:tc>
                  <a:txBody>
                    <a:bodyPr/>
                    <a:lstStyle/>
                    <a:p>
                      <a:r>
                        <a:rPr lang="en-US" sz="1600" dirty="0"/>
                        <a:t>50G – 1.8T</a:t>
                      </a:r>
                    </a:p>
                  </a:txBody>
                  <a:tcPr/>
                </a:tc>
                <a:tc>
                  <a:txBody>
                    <a:bodyPr/>
                    <a:lstStyle/>
                    <a:p>
                      <a:r>
                        <a:rPr lang="en-US" sz="1600" dirty="0"/>
                        <a:t>4GB/core, SSD</a:t>
                      </a:r>
                    </a:p>
                  </a:txBody>
                  <a:tcPr/>
                </a:tc>
                <a:tc>
                  <a:txBody>
                    <a:bodyPr/>
                    <a:lstStyle/>
                    <a:p>
                      <a:r>
                        <a:rPr lang="en-US" sz="1600" dirty="0"/>
                        <a:t>$0.096 - $3.456</a:t>
                      </a:r>
                    </a:p>
                  </a:txBody>
                  <a:tcPr/>
                </a:tc>
                <a:tc>
                  <a:txBody>
                    <a:bodyPr/>
                    <a:lstStyle/>
                    <a:p>
                      <a:r>
                        <a:rPr lang="en-US" sz="1600" dirty="0"/>
                        <a:t>33%</a:t>
                      </a:r>
                    </a:p>
                  </a:txBody>
                  <a:tcPr/>
                </a:tc>
                <a:extLst>
                  <a:ext uri="{0D108BD9-81ED-4DB2-BD59-A6C34878D82A}">
                    <a16:rowId xmlns:a16="http://schemas.microsoft.com/office/drawing/2014/main" val="1875806485"/>
                  </a:ext>
                </a:extLst>
              </a:tr>
              <a:tr h="370840">
                <a:tc>
                  <a:txBody>
                    <a:bodyPr/>
                    <a:lstStyle/>
                    <a:p>
                      <a:r>
                        <a:rPr lang="en-US" sz="1600" dirty="0"/>
                        <a:t>m5.large – m5.24xlarge</a:t>
                      </a:r>
                    </a:p>
                  </a:txBody>
                  <a:tcPr/>
                </a:tc>
                <a:tc>
                  <a:txBody>
                    <a:bodyPr/>
                    <a:lstStyle/>
                    <a:p>
                      <a:r>
                        <a:rPr lang="en-US" sz="1600" dirty="0"/>
                        <a:t>1 - 48</a:t>
                      </a:r>
                    </a:p>
                  </a:txBody>
                  <a:tcPr/>
                </a:tc>
                <a:tc>
                  <a:txBody>
                    <a:bodyPr/>
                    <a:lstStyle/>
                    <a:p>
                      <a:r>
                        <a:rPr lang="en-US" sz="1600" dirty="0"/>
                        <a:t>8 - 345</a:t>
                      </a:r>
                    </a:p>
                  </a:txBody>
                  <a:tcPr/>
                </a:tc>
                <a:tc>
                  <a:txBody>
                    <a:bodyPr/>
                    <a:lstStyle/>
                    <a:p>
                      <a:r>
                        <a:rPr lang="en-US" sz="1600" dirty="0"/>
                        <a:t>EBS</a:t>
                      </a:r>
                    </a:p>
                  </a:txBody>
                  <a:tcPr/>
                </a:tc>
                <a:tc>
                  <a:txBody>
                    <a:bodyPr/>
                    <a:lstStyle/>
                    <a:p>
                      <a:r>
                        <a:rPr lang="en-US" sz="1600" dirty="0"/>
                        <a:t>8GB/core</a:t>
                      </a:r>
                    </a:p>
                  </a:txBody>
                  <a:tcPr/>
                </a:tc>
                <a:tc>
                  <a:txBody>
                    <a:bodyPr/>
                    <a:lstStyle/>
                    <a:p>
                      <a:r>
                        <a:rPr lang="en-US" sz="1600" dirty="0"/>
                        <a:t>$0.096 - $4.608</a:t>
                      </a:r>
                    </a:p>
                  </a:txBody>
                  <a:tcPr/>
                </a:tc>
                <a:tc>
                  <a:txBody>
                    <a:bodyPr/>
                    <a:lstStyle/>
                    <a:p>
                      <a:r>
                        <a:rPr lang="en-US" sz="1600" dirty="0"/>
                        <a:t>35%</a:t>
                      </a:r>
                    </a:p>
                  </a:txBody>
                  <a:tcPr/>
                </a:tc>
                <a:extLst>
                  <a:ext uri="{0D108BD9-81ED-4DB2-BD59-A6C34878D82A}">
                    <a16:rowId xmlns:a16="http://schemas.microsoft.com/office/drawing/2014/main" val="2820806384"/>
                  </a:ext>
                </a:extLst>
              </a:tr>
              <a:tr h="370840">
                <a:tc>
                  <a:txBody>
                    <a:bodyPr/>
                    <a:lstStyle/>
                    <a:p>
                      <a:r>
                        <a:rPr lang="en-US" sz="1600" dirty="0"/>
                        <a:t>m5d.large – m5d.24xlarge</a:t>
                      </a:r>
                    </a:p>
                  </a:txBody>
                  <a:tcPr/>
                </a:tc>
                <a:tc>
                  <a:txBody>
                    <a:bodyPr/>
                    <a:lstStyle/>
                    <a:p>
                      <a:r>
                        <a:rPr lang="en-US" sz="1600" dirty="0"/>
                        <a:t>1 - 48</a:t>
                      </a:r>
                    </a:p>
                  </a:txBody>
                  <a:tcPr/>
                </a:tc>
                <a:tc>
                  <a:txBody>
                    <a:bodyPr/>
                    <a:lstStyle/>
                    <a:p>
                      <a:r>
                        <a:rPr lang="en-US" sz="1600" dirty="0"/>
                        <a:t>8 - 345</a:t>
                      </a:r>
                    </a:p>
                  </a:txBody>
                  <a:tcPr/>
                </a:tc>
                <a:tc>
                  <a:txBody>
                    <a:bodyPr/>
                    <a:lstStyle/>
                    <a:p>
                      <a:r>
                        <a:rPr lang="en-US" sz="1600" dirty="0"/>
                        <a:t>75G – 3.6T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8GB/core, SSD</a:t>
                      </a:r>
                    </a:p>
                  </a:txBody>
                  <a:tcPr/>
                </a:tc>
                <a:tc>
                  <a:txBody>
                    <a:bodyPr/>
                    <a:lstStyle/>
                    <a:p>
                      <a:r>
                        <a:rPr lang="en-US" sz="1600" dirty="0"/>
                        <a:t>$0.113 - $5.424</a:t>
                      </a:r>
                    </a:p>
                  </a:txBody>
                  <a:tcPr/>
                </a:tc>
                <a:tc>
                  <a:txBody>
                    <a:bodyPr/>
                    <a:lstStyle/>
                    <a:p>
                      <a:r>
                        <a:rPr lang="en-US" sz="1600" dirty="0"/>
                        <a:t>30%</a:t>
                      </a:r>
                    </a:p>
                  </a:txBody>
                  <a:tcPr/>
                </a:tc>
                <a:extLst>
                  <a:ext uri="{0D108BD9-81ED-4DB2-BD59-A6C34878D82A}">
                    <a16:rowId xmlns:a16="http://schemas.microsoft.com/office/drawing/2014/main" val="3355252518"/>
                  </a:ext>
                </a:extLst>
              </a:tr>
              <a:tr h="370840">
                <a:tc>
                  <a:txBody>
                    <a:bodyPr/>
                    <a:lstStyle/>
                    <a:p>
                      <a:r>
                        <a:rPr lang="en-US" sz="1600" dirty="0"/>
                        <a:t>r5.large – r5.24xlarge</a:t>
                      </a:r>
                    </a:p>
                  </a:txBody>
                  <a:tcPr/>
                </a:tc>
                <a:tc>
                  <a:txBody>
                    <a:bodyPr/>
                    <a:lstStyle/>
                    <a:p>
                      <a:r>
                        <a:rPr lang="en-US" sz="1600" dirty="0"/>
                        <a:t>1 - 48</a:t>
                      </a:r>
                    </a:p>
                  </a:txBody>
                  <a:tcPr/>
                </a:tc>
                <a:tc>
                  <a:txBody>
                    <a:bodyPr/>
                    <a:lstStyle/>
                    <a:p>
                      <a:r>
                        <a:rPr lang="en-US" sz="1600" dirty="0"/>
                        <a:t>16 - 768</a:t>
                      </a:r>
                    </a:p>
                  </a:txBody>
                  <a:tcPr/>
                </a:tc>
                <a:tc>
                  <a:txBody>
                    <a:bodyPr/>
                    <a:lstStyle/>
                    <a:p>
                      <a:r>
                        <a:rPr lang="en-US" sz="1600" dirty="0"/>
                        <a:t>EBS</a:t>
                      </a:r>
                    </a:p>
                  </a:txBody>
                  <a:tcPr/>
                </a:tc>
                <a:tc>
                  <a:txBody>
                    <a:bodyPr/>
                    <a:lstStyle/>
                    <a:p>
                      <a:r>
                        <a:rPr lang="en-US" sz="1600" dirty="0"/>
                        <a:t>16GB/core</a:t>
                      </a:r>
                    </a:p>
                  </a:txBody>
                  <a:tcPr/>
                </a:tc>
                <a:tc>
                  <a:txBody>
                    <a:bodyPr/>
                    <a:lstStyle/>
                    <a:p>
                      <a:r>
                        <a:rPr lang="en-US" sz="1600" dirty="0"/>
                        <a:t>$0.126 - $6.048</a:t>
                      </a:r>
                    </a:p>
                  </a:txBody>
                  <a:tcPr/>
                </a:tc>
                <a:tc>
                  <a:txBody>
                    <a:bodyPr/>
                    <a:lstStyle/>
                    <a:p>
                      <a:r>
                        <a:rPr lang="en-US" sz="1600" dirty="0"/>
                        <a:t>28%</a:t>
                      </a:r>
                    </a:p>
                  </a:txBody>
                  <a:tcPr/>
                </a:tc>
                <a:extLst>
                  <a:ext uri="{0D108BD9-81ED-4DB2-BD59-A6C34878D82A}">
                    <a16:rowId xmlns:a16="http://schemas.microsoft.com/office/drawing/2014/main" val="1966890574"/>
                  </a:ext>
                </a:extLst>
              </a:tr>
              <a:tr h="370840">
                <a:tc>
                  <a:txBody>
                    <a:bodyPr/>
                    <a:lstStyle/>
                    <a:p>
                      <a:r>
                        <a:rPr lang="en-US" sz="1600" dirty="0"/>
                        <a:t>r5d.large – r5d.24xlarge</a:t>
                      </a:r>
                    </a:p>
                  </a:txBody>
                  <a:tcPr/>
                </a:tc>
                <a:tc>
                  <a:txBody>
                    <a:bodyPr/>
                    <a:lstStyle/>
                    <a:p>
                      <a:r>
                        <a:rPr lang="en-US" sz="1600" dirty="0"/>
                        <a:t>1 - 48</a:t>
                      </a:r>
                    </a:p>
                  </a:txBody>
                  <a:tcPr/>
                </a:tc>
                <a:tc>
                  <a:txBody>
                    <a:bodyPr/>
                    <a:lstStyle/>
                    <a:p>
                      <a:r>
                        <a:rPr lang="en-US" sz="1600" dirty="0"/>
                        <a:t>16 - 768</a:t>
                      </a:r>
                    </a:p>
                  </a:txBody>
                  <a:tcPr/>
                </a:tc>
                <a:tc>
                  <a:txBody>
                    <a:bodyPr/>
                    <a:lstStyle/>
                    <a:p>
                      <a:r>
                        <a:rPr lang="en-US" sz="1600" dirty="0"/>
                        <a:t>75G – 3.6T</a:t>
                      </a:r>
                    </a:p>
                  </a:txBody>
                  <a:tcPr/>
                </a:tc>
                <a:tc>
                  <a:txBody>
                    <a:bodyPr/>
                    <a:lstStyle/>
                    <a:p>
                      <a:r>
                        <a:rPr lang="en-US" sz="1600" dirty="0"/>
                        <a:t>16GB/core</a:t>
                      </a:r>
                    </a:p>
                  </a:txBody>
                  <a:tcPr/>
                </a:tc>
                <a:tc>
                  <a:txBody>
                    <a:bodyPr/>
                    <a:lstStyle/>
                    <a:p>
                      <a:r>
                        <a:rPr lang="en-US" sz="1600" dirty="0"/>
                        <a:t>$0.144 - $6.912</a:t>
                      </a:r>
                    </a:p>
                  </a:txBody>
                  <a:tcPr/>
                </a:tc>
                <a:tc>
                  <a:txBody>
                    <a:bodyPr/>
                    <a:lstStyle/>
                    <a:p>
                      <a:r>
                        <a:rPr lang="en-US" sz="1600" dirty="0"/>
                        <a:t>25%</a:t>
                      </a:r>
                    </a:p>
                  </a:txBody>
                  <a:tcPr/>
                </a:tc>
                <a:extLst>
                  <a:ext uri="{0D108BD9-81ED-4DB2-BD59-A6C34878D82A}">
                    <a16:rowId xmlns:a16="http://schemas.microsoft.com/office/drawing/2014/main" val="2448207306"/>
                  </a:ext>
                </a:extLst>
              </a:tr>
              <a:tr h="370840">
                <a:tc>
                  <a:txBody>
                    <a:bodyPr/>
                    <a:lstStyle/>
                    <a:p>
                      <a:r>
                        <a:rPr lang="en-US" sz="1600" dirty="0"/>
                        <a:t>i3.large – i3.16xlarge</a:t>
                      </a:r>
                    </a:p>
                  </a:txBody>
                  <a:tcPr/>
                </a:tc>
                <a:tc>
                  <a:txBody>
                    <a:bodyPr/>
                    <a:lstStyle/>
                    <a:p>
                      <a:r>
                        <a:rPr lang="en-US" sz="1600" dirty="0"/>
                        <a:t>1 - 32</a:t>
                      </a:r>
                    </a:p>
                  </a:txBody>
                  <a:tcPr/>
                </a:tc>
                <a:tc>
                  <a:txBody>
                    <a:bodyPr/>
                    <a:lstStyle/>
                    <a:p>
                      <a:r>
                        <a:rPr lang="en-US" sz="1600" dirty="0"/>
                        <a:t>16 - 512</a:t>
                      </a:r>
                    </a:p>
                  </a:txBody>
                  <a:tcPr/>
                </a:tc>
                <a:tc>
                  <a:txBody>
                    <a:bodyPr/>
                    <a:lstStyle/>
                    <a:p>
                      <a:r>
                        <a:rPr lang="en-US" sz="1600" dirty="0"/>
                        <a:t>475 – 15T</a:t>
                      </a:r>
                    </a:p>
                  </a:txBody>
                  <a:tcPr/>
                </a:tc>
                <a:tc>
                  <a:txBody>
                    <a:bodyPr/>
                    <a:lstStyle/>
                    <a:p>
                      <a:r>
                        <a:rPr lang="en-US" sz="1600" dirty="0"/>
                        <a:t>16GB/core, SSD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$0.156 - $4.992</a:t>
                      </a:r>
                    </a:p>
                  </a:txBody>
                  <a:tcPr/>
                </a:tc>
                <a:tc>
                  <a:txBody>
                    <a:bodyPr/>
                    <a:lstStyle/>
                    <a:p>
                      <a:r>
                        <a:rPr lang="en-US" sz="1600" dirty="0"/>
                        <a:t>30%</a:t>
                      </a:r>
                    </a:p>
                  </a:txBody>
                  <a:tcPr/>
                </a:tc>
                <a:extLst>
                  <a:ext uri="{0D108BD9-81ED-4DB2-BD59-A6C34878D82A}">
                    <a16:rowId xmlns:a16="http://schemas.microsoft.com/office/drawing/2014/main" val="4046542035"/>
                  </a:ext>
                </a:extLst>
              </a:tr>
              <a:tr h="370840">
                <a:tc>
                  <a:txBody>
                    <a:bodyPr/>
                    <a:lstStyle/>
                    <a:p>
                      <a:r>
                        <a:rPr lang="en-US" sz="1600" dirty="0"/>
                        <a:t>f1.2xlarge – f1.16xlarge</a:t>
                      </a:r>
                    </a:p>
                  </a:txBody>
                  <a:tcPr/>
                </a:tc>
                <a:tc>
                  <a:txBody>
                    <a:bodyPr/>
                    <a:lstStyle/>
                    <a:p>
                      <a:r>
                        <a:rPr lang="en-US" sz="1600" dirty="0"/>
                        <a:t>4 - 32</a:t>
                      </a:r>
                    </a:p>
                  </a:txBody>
                  <a:tcPr/>
                </a:tc>
                <a:tc>
                  <a:txBody>
                    <a:bodyPr/>
                    <a:lstStyle/>
                    <a:p>
                      <a:r>
                        <a:rPr lang="en-US" sz="1600" dirty="0"/>
                        <a:t>122 - 976</a:t>
                      </a:r>
                    </a:p>
                  </a:txBody>
                  <a:tcPr/>
                </a:tc>
                <a:tc>
                  <a:txBody>
                    <a:bodyPr/>
                    <a:lstStyle/>
                    <a:p>
                      <a:r>
                        <a:rPr lang="en-US" sz="1600" dirty="0"/>
                        <a:t>470 – 4T</a:t>
                      </a:r>
                    </a:p>
                  </a:txBody>
                  <a:tcPr/>
                </a:tc>
                <a:tc>
                  <a:txBody>
                    <a:bodyPr/>
                    <a:lstStyle/>
                    <a:p>
                      <a:r>
                        <a:rPr lang="en-US" sz="1600" dirty="0"/>
                        <a:t>1 – 8 FPGAs</a:t>
                      </a:r>
                    </a:p>
                  </a:txBody>
                  <a:tcPr/>
                </a:tc>
                <a:tc>
                  <a:txBody>
                    <a:bodyPr/>
                    <a:lstStyle/>
                    <a:p>
                      <a:r>
                        <a:rPr lang="en-US" sz="1600" dirty="0"/>
                        <a:t>$1.65 - $13.20</a:t>
                      </a:r>
                    </a:p>
                  </a:txBody>
                  <a:tcPr/>
                </a:tc>
                <a:tc>
                  <a:txBody>
                    <a:bodyPr/>
                    <a:lstStyle/>
                    <a:p>
                      <a:r>
                        <a:rPr lang="en-US" sz="1600" dirty="0"/>
                        <a:t>30%</a:t>
                      </a:r>
                    </a:p>
                  </a:txBody>
                  <a:tcPr/>
                </a:tc>
                <a:extLst>
                  <a:ext uri="{0D108BD9-81ED-4DB2-BD59-A6C34878D82A}">
                    <a16:rowId xmlns:a16="http://schemas.microsoft.com/office/drawing/2014/main" val="2116059694"/>
                  </a:ext>
                </a:extLst>
              </a:tr>
              <a:tr h="370840">
                <a:tc>
                  <a:txBody>
                    <a:bodyPr/>
                    <a:lstStyle/>
                    <a:p>
                      <a:r>
                        <a:rPr lang="en-US" sz="1600" dirty="0"/>
                        <a:t>a1.medium – a1.4xlarge</a:t>
                      </a:r>
                    </a:p>
                  </a:txBody>
                  <a:tcPr/>
                </a:tc>
                <a:tc>
                  <a:txBody>
                    <a:bodyPr/>
                    <a:lstStyle/>
                    <a:p>
                      <a:r>
                        <a:rPr lang="en-US" sz="1600" dirty="0"/>
                        <a:t>0.5 - 8</a:t>
                      </a:r>
                    </a:p>
                  </a:txBody>
                  <a:tcPr/>
                </a:tc>
                <a:tc>
                  <a:txBody>
                    <a:bodyPr/>
                    <a:lstStyle/>
                    <a:p>
                      <a:r>
                        <a:rPr lang="en-US" sz="1600" dirty="0"/>
                        <a:t>2 - 32</a:t>
                      </a:r>
                    </a:p>
                  </a:txBody>
                  <a:tcPr/>
                </a:tc>
                <a:tc>
                  <a:txBody>
                    <a:bodyPr/>
                    <a:lstStyle/>
                    <a:p>
                      <a:r>
                        <a:rPr lang="en-US" sz="1600" dirty="0"/>
                        <a:t>EBS</a:t>
                      </a:r>
                    </a:p>
                  </a:txBody>
                  <a:tcPr/>
                </a:tc>
                <a:tc>
                  <a:txBody>
                    <a:bodyPr/>
                    <a:lstStyle/>
                    <a:p>
                      <a:r>
                        <a:rPr lang="en-US" sz="1600" dirty="0"/>
                        <a:t>4GB/core, ARM</a:t>
                      </a:r>
                    </a:p>
                  </a:txBody>
                  <a:tcPr/>
                </a:tc>
                <a:tc>
                  <a:txBody>
                    <a:bodyPr/>
                    <a:lstStyle/>
                    <a:p>
                      <a:r>
                        <a:rPr lang="en-US" sz="1600" dirty="0"/>
                        <a:t>$0.025 - $0.408</a:t>
                      </a:r>
                    </a:p>
                  </a:txBody>
                  <a:tcPr/>
                </a:tc>
                <a:tc>
                  <a:txBody>
                    <a:bodyPr/>
                    <a:lstStyle/>
                    <a:p>
                      <a:r>
                        <a:rPr lang="en-US" sz="1600" dirty="0"/>
                        <a:t>33%</a:t>
                      </a:r>
                    </a:p>
                  </a:txBody>
                  <a:tcPr/>
                </a:tc>
                <a:extLst>
                  <a:ext uri="{0D108BD9-81ED-4DB2-BD59-A6C34878D82A}">
                    <a16:rowId xmlns:a16="http://schemas.microsoft.com/office/drawing/2014/main" val="4002149432"/>
                  </a:ext>
                </a:extLst>
              </a:tr>
              <a:tr h="370840">
                <a:tc>
                  <a:txBody>
                    <a:bodyPr/>
                    <a:lstStyle/>
                    <a:p>
                      <a:r>
                        <a:rPr lang="en-US" sz="1600" dirty="0"/>
                        <a:t>g3.4xlarge - g3.16xlarge</a:t>
                      </a:r>
                    </a:p>
                  </a:txBody>
                  <a:tcPr/>
                </a:tc>
                <a:tc>
                  <a:txBody>
                    <a:bodyPr/>
                    <a:lstStyle/>
                    <a:p>
                      <a:r>
                        <a:rPr lang="en-US" sz="1600" dirty="0"/>
                        <a:t>8 - 32</a:t>
                      </a:r>
                    </a:p>
                  </a:txBody>
                  <a:tcPr/>
                </a:tc>
                <a:tc>
                  <a:txBody>
                    <a:bodyPr/>
                    <a:lstStyle/>
                    <a:p>
                      <a:r>
                        <a:rPr lang="en-US" sz="1600" dirty="0"/>
                        <a:t>47 - 188</a:t>
                      </a:r>
                    </a:p>
                  </a:txBody>
                  <a:tcPr/>
                </a:tc>
                <a:tc>
                  <a:txBody>
                    <a:bodyPr/>
                    <a:lstStyle/>
                    <a:p>
                      <a:r>
                        <a:rPr lang="en-US" sz="1600" dirty="0"/>
                        <a:t>EBS</a:t>
                      </a:r>
                    </a:p>
                  </a:txBody>
                  <a:tcPr/>
                </a:tc>
                <a:tc>
                  <a:txBody>
                    <a:bodyPr/>
                    <a:lstStyle/>
                    <a:p>
                      <a:r>
                        <a:rPr lang="en-US" sz="1600" dirty="0"/>
                        <a:t>6GB/core, GPU</a:t>
                      </a:r>
                    </a:p>
                  </a:txBody>
                  <a:tcPr/>
                </a:tc>
                <a:tc>
                  <a:txBody>
                    <a:bodyPr/>
                    <a:lstStyle/>
                    <a:p>
                      <a:r>
                        <a:rPr lang="en-US" sz="1600" dirty="0"/>
                        <a:t>$1.14 - $4.56</a:t>
                      </a:r>
                    </a:p>
                  </a:txBody>
                  <a:tcPr/>
                </a:tc>
                <a:tc>
                  <a:txBody>
                    <a:bodyPr/>
                    <a:lstStyle/>
                    <a:p>
                      <a:r>
                        <a:rPr lang="en-US" sz="1600" dirty="0"/>
                        <a:t>30%</a:t>
                      </a:r>
                    </a:p>
                  </a:txBody>
                  <a:tcPr/>
                </a:tc>
                <a:extLst>
                  <a:ext uri="{0D108BD9-81ED-4DB2-BD59-A6C34878D82A}">
                    <a16:rowId xmlns:a16="http://schemas.microsoft.com/office/drawing/2014/main" val="848195933"/>
                  </a:ext>
                </a:extLst>
              </a:tr>
              <a:tr h="370840">
                <a:tc>
                  <a:txBody>
                    <a:bodyPr/>
                    <a:lstStyle/>
                    <a:p>
                      <a:r>
                        <a:rPr lang="en-US" sz="1600" dirty="0"/>
                        <a:t>p3.2xlarge – p3.16xlarge</a:t>
                      </a:r>
                    </a:p>
                  </a:txBody>
                  <a:tcPr/>
                </a:tc>
                <a:tc>
                  <a:txBody>
                    <a:bodyPr/>
                    <a:lstStyle/>
                    <a:p>
                      <a:r>
                        <a:rPr lang="en-US" sz="1600" dirty="0"/>
                        <a:t>8 - 64</a:t>
                      </a:r>
                    </a:p>
                  </a:txBody>
                  <a:tcPr/>
                </a:tc>
                <a:tc>
                  <a:txBody>
                    <a:bodyPr/>
                    <a:lstStyle/>
                    <a:p>
                      <a:r>
                        <a:rPr lang="en-US" sz="1600" dirty="0"/>
                        <a:t>26 - 188</a:t>
                      </a:r>
                    </a:p>
                  </a:txBody>
                  <a:tcPr/>
                </a:tc>
                <a:tc>
                  <a:txBody>
                    <a:bodyPr/>
                    <a:lstStyle/>
                    <a:p>
                      <a:r>
                        <a:rPr lang="en-US" sz="1600" dirty="0"/>
                        <a:t>EBS</a:t>
                      </a:r>
                    </a:p>
                  </a:txBody>
                  <a:tcPr/>
                </a:tc>
                <a:tc>
                  <a:txBody>
                    <a:bodyPr/>
                    <a:lstStyle/>
                    <a:p>
                      <a:r>
                        <a:rPr lang="en-US" sz="1600" dirty="0"/>
                        <a:t>3GB/core, GPU</a:t>
                      </a:r>
                    </a:p>
                  </a:txBody>
                  <a:tcPr/>
                </a:tc>
                <a:tc>
                  <a:txBody>
                    <a:bodyPr/>
                    <a:lstStyle/>
                    <a:p>
                      <a:r>
                        <a:rPr lang="en-US" sz="1600" dirty="0"/>
                        <a:t>$3.06 - $24.48</a:t>
                      </a:r>
                    </a:p>
                  </a:txBody>
                  <a:tcPr/>
                </a:tc>
                <a:tc>
                  <a:txBody>
                    <a:bodyPr/>
                    <a:lstStyle/>
                    <a:p>
                      <a:r>
                        <a:rPr lang="en-US" sz="1600" dirty="0"/>
                        <a:t>30%</a:t>
                      </a:r>
                    </a:p>
                  </a:txBody>
                  <a:tcPr/>
                </a:tc>
                <a:extLst>
                  <a:ext uri="{0D108BD9-81ED-4DB2-BD59-A6C34878D82A}">
                    <a16:rowId xmlns:a16="http://schemas.microsoft.com/office/drawing/2014/main" val="946852166"/>
                  </a:ext>
                </a:extLst>
              </a:tr>
            </a:tbl>
          </a:graphicData>
        </a:graphic>
      </p:graphicFrame>
      <p:sp>
        <p:nvSpPr>
          <p:cNvPr id="2" name="Title 1">
            <a:extLst>
              <a:ext uri="{FF2B5EF4-FFF2-40B4-BE49-F238E27FC236}">
                <a16:creationId xmlns:a16="http://schemas.microsoft.com/office/drawing/2014/main" id="{90ED0E65-B599-F54C-8ABE-0F65E3D2CDE4}"/>
              </a:ext>
            </a:extLst>
          </p:cNvPr>
          <p:cNvSpPr>
            <a:spLocks noGrp="1"/>
          </p:cNvSpPr>
          <p:nvPr>
            <p:ph type="title"/>
          </p:nvPr>
        </p:nvSpPr>
        <p:spPr/>
        <p:txBody>
          <a:bodyPr/>
          <a:lstStyle/>
          <a:p>
            <a:r>
              <a:rPr lang="en-US" dirty="0"/>
              <a:t>Cloud Pricing - AWS</a:t>
            </a:r>
          </a:p>
        </p:txBody>
      </p:sp>
      <p:sp>
        <p:nvSpPr>
          <p:cNvPr id="4" name="Oval 3">
            <a:extLst>
              <a:ext uri="{FF2B5EF4-FFF2-40B4-BE49-F238E27FC236}">
                <a16:creationId xmlns:a16="http://schemas.microsoft.com/office/drawing/2014/main" id="{0DC3AC27-A42E-0B4E-B8F7-3ADB28BB54CD}"/>
              </a:ext>
            </a:extLst>
          </p:cNvPr>
          <p:cNvSpPr/>
          <p:nvPr/>
        </p:nvSpPr>
        <p:spPr>
          <a:xfrm>
            <a:off x="9660321" y="186815"/>
            <a:ext cx="1312479" cy="10247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&lt;50%</a:t>
            </a:r>
          </a:p>
          <a:p>
            <a:pPr algn="ctr"/>
            <a:r>
              <a:rPr lang="en-US" sz="1200" dirty="0"/>
              <a:t>Utilization</a:t>
            </a:r>
          </a:p>
        </p:txBody>
      </p:sp>
    </p:spTree>
    <p:extLst>
      <p:ext uri="{BB962C8B-B14F-4D97-AF65-F5344CB8AC3E}">
        <p14:creationId xmlns:p14="http://schemas.microsoft.com/office/powerpoint/2010/main" val="121208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3796" y="236304"/>
            <a:ext cx="10541508" cy="502920"/>
          </a:xfrm>
        </p:spPr>
        <p:txBody>
          <a:bodyPr>
            <a:normAutofit fontScale="90000"/>
          </a:bodyPr>
          <a:lstStyle/>
          <a:p>
            <a:r>
              <a:rPr lang="en-US" dirty="0"/>
              <a:t>AWS EC2 Pricing Models</a:t>
            </a:r>
          </a:p>
        </p:txBody>
      </p:sp>
      <p:sp>
        <p:nvSpPr>
          <p:cNvPr id="4" name="Slide Number Placeholder 3"/>
          <p:cNvSpPr>
            <a:spLocks noGrp="1"/>
          </p:cNvSpPr>
          <p:nvPr>
            <p:ph type="sldNum" sz="quarter" idx="10"/>
          </p:nvPr>
        </p:nvSpPr>
        <p:spPr>
          <a:xfrm>
            <a:off x="647700" y="6356350"/>
            <a:ext cx="903514" cy="365125"/>
          </a:xfrm>
          <a:prstGeom prst="rect">
            <a:avLst/>
          </a:prstGeom>
        </p:spPr>
        <p:txBody>
          <a:bodyPr vert="horz" lIns="91440" tIns="45720" rIns="91440" bIns="45720" rtlCol="0" anchor="ctr"/>
          <a:lstStyle>
            <a:defPPr>
              <a:defRPr lang="en-US"/>
            </a:defPPr>
            <a:lvl1pPr marL="0" algn="l" defTabSz="914400" rtl="0" eaLnBrk="1" latinLnBrk="0" hangingPunct="1">
              <a:defRPr sz="12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&gt;&gt; </a:t>
            </a:r>
            <a:fld id="{626C978B-826E-438C-909A-E9C381D3FF04}" type="slidenum">
              <a:rPr lang="en-US" smtClean="0"/>
              <a:pPr/>
              <a:t>25</a:t>
            </a:fld>
            <a:endParaRPr lang="en-US" dirty="0"/>
          </a:p>
        </p:txBody>
      </p:sp>
      <p:graphicFrame>
        <p:nvGraphicFramePr>
          <p:cNvPr id="8" name="Table 7">
            <a:extLst>
              <a:ext uri="{FF2B5EF4-FFF2-40B4-BE49-F238E27FC236}">
                <a16:creationId xmlns:a16="http://schemas.microsoft.com/office/drawing/2014/main" id="{8FFD52BB-3F12-4A6C-94A8-A6550FCE5090}"/>
              </a:ext>
            </a:extLst>
          </p:cNvPr>
          <p:cNvGraphicFramePr>
            <a:graphicFrameLocks noGrp="1"/>
          </p:cNvGraphicFramePr>
          <p:nvPr>
            <p:extLst>
              <p:ext uri="{D42A27DB-BD31-4B8C-83A1-F6EECF244321}">
                <p14:modId xmlns:p14="http://schemas.microsoft.com/office/powerpoint/2010/main" val="2127961236"/>
              </p:ext>
            </p:extLst>
          </p:nvPr>
        </p:nvGraphicFramePr>
        <p:xfrm>
          <a:off x="453796" y="1512038"/>
          <a:ext cx="11041092" cy="2129022"/>
        </p:xfrm>
        <a:graphic>
          <a:graphicData uri="http://schemas.openxmlformats.org/drawingml/2006/table">
            <a:tbl>
              <a:tblPr firstRow="1" bandRow="1">
                <a:tableStyleId>{5C22544A-7EE6-4342-B048-85BDC9FD1C3A}</a:tableStyleId>
              </a:tblPr>
              <a:tblGrid>
                <a:gridCol w="1515357">
                  <a:extLst>
                    <a:ext uri="{9D8B030D-6E8A-4147-A177-3AD203B41FA5}">
                      <a16:colId xmlns:a16="http://schemas.microsoft.com/office/drawing/2014/main" val="3411237757"/>
                    </a:ext>
                  </a:extLst>
                </a:gridCol>
                <a:gridCol w="1615342">
                  <a:extLst>
                    <a:ext uri="{9D8B030D-6E8A-4147-A177-3AD203B41FA5}">
                      <a16:colId xmlns:a16="http://schemas.microsoft.com/office/drawing/2014/main" val="3659867334"/>
                    </a:ext>
                  </a:extLst>
                </a:gridCol>
                <a:gridCol w="1673524">
                  <a:extLst>
                    <a:ext uri="{9D8B030D-6E8A-4147-A177-3AD203B41FA5}">
                      <a16:colId xmlns:a16="http://schemas.microsoft.com/office/drawing/2014/main" val="1448252011"/>
                    </a:ext>
                  </a:extLst>
                </a:gridCol>
                <a:gridCol w="6236869">
                  <a:extLst>
                    <a:ext uri="{9D8B030D-6E8A-4147-A177-3AD203B41FA5}">
                      <a16:colId xmlns:a16="http://schemas.microsoft.com/office/drawing/2014/main" val="647477374"/>
                    </a:ext>
                  </a:extLst>
                </a:gridCol>
              </a:tblGrid>
              <a:tr h="361182">
                <a:tc>
                  <a:txBody>
                    <a:bodyPr/>
                    <a:lstStyle/>
                    <a:p>
                      <a:r>
                        <a:rPr lang="en-US" sz="1400" dirty="0"/>
                        <a:t>Instance purchasing option</a:t>
                      </a:r>
                    </a:p>
                  </a:txBody>
                  <a:tcPr/>
                </a:tc>
                <a:tc>
                  <a:txBody>
                    <a:bodyPr/>
                    <a:lstStyle/>
                    <a:p>
                      <a:pPr algn="ctr"/>
                      <a:r>
                        <a:rPr lang="en-US" sz="1400" dirty="0"/>
                        <a:t>Risk</a:t>
                      </a:r>
                    </a:p>
                  </a:txBody>
                  <a:tcPr/>
                </a:tc>
                <a:tc>
                  <a:txBody>
                    <a:bodyPr/>
                    <a:lstStyle/>
                    <a:p>
                      <a:pPr algn="ctr"/>
                      <a:r>
                        <a:rPr lang="en-US" sz="1400" dirty="0"/>
                        <a:t>Cost</a:t>
                      </a:r>
                    </a:p>
                  </a:txBody>
                  <a:tcPr/>
                </a:tc>
                <a:tc>
                  <a:txBody>
                    <a:bodyPr/>
                    <a:lstStyle/>
                    <a:p>
                      <a:pPr algn="ctr"/>
                      <a:r>
                        <a:rPr lang="en-US" sz="1400" dirty="0"/>
                        <a:t>Features</a:t>
                      </a:r>
                    </a:p>
                  </a:txBody>
                  <a:tcPr/>
                </a:tc>
                <a:extLst>
                  <a:ext uri="{0D108BD9-81ED-4DB2-BD59-A6C34878D82A}">
                    <a16:rowId xmlns:a16="http://schemas.microsoft.com/office/drawing/2014/main" val="2844428622"/>
                  </a:ext>
                </a:extLst>
              </a:tr>
              <a:tr h="361182">
                <a:tc>
                  <a:txBody>
                    <a:bodyPr/>
                    <a:lstStyle/>
                    <a:p>
                      <a:r>
                        <a:rPr lang="en-US" sz="1400" dirty="0"/>
                        <a:t>On-demand</a:t>
                      </a:r>
                    </a:p>
                  </a:txBody>
                  <a:tcPr/>
                </a:tc>
                <a:tc>
                  <a:txBody>
                    <a:bodyPr/>
                    <a:lstStyle/>
                    <a:p>
                      <a:pPr marL="0" indent="0" algn="ctr">
                        <a:buFont typeface="Arial" panose="020B0604020202020204" pitchFamily="34" charset="0"/>
                        <a:buNone/>
                      </a:pPr>
                      <a:r>
                        <a:rPr lang="en-US" sz="1400" dirty="0"/>
                        <a:t>Low</a:t>
                      </a:r>
                      <a:endParaRPr lang="en-US" sz="1400" dirty="0">
                        <a:solidFill>
                          <a:srgbClr val="00B050"/>
                        </a:solidFill>
                      </a:endParaRPr>
                    </a:p>
                  </a:txBody>
                  <a:tcPr/>
                </a:tc>
                <a:tc>
                  <a:txBody>
                    <a:bodyPr/>
                    <a:lstStyle/>
                    <a:p>
                      <a:pPr marL="0" indent="0" algn="ctr">
                        <a:buFont typeface="Arial" panose="020B0604020202020204" pitchFamily="34" charset="0"/>
                        <a:buNone/>
                      </a:pPr>
                      <a:r>
                        <a:rPr lang="en-US" sz="1400" dirty="0"/>
                        <a:t>High</a:t>
                      </a:r>
                      <a:endParaRPr lang="en-US" sz="1400" dirty="0">
                        <a:solidFill>
                          <a:srgbClr val="FF0000"/>
                        </a:solidFill>
                      </a:endParaRPr>
                    </a:p>
                  </a:txBody>
                  <a:tcPr/>
                </a:tc>
                <a:tc>
                  <a:txBody>
                    <a:bodyPr/>
                    <a:lstStyle/>
                    <a:p>
                      <a:pPr marL="285750" indent="-285750">
                        <a:buFont typeface="Arial" panose="020B0604020202020204" pitchFamily="34" charset="0"/>
                        <a:buChar char="•"/>
                      </a:pPr>
                      <a:r>
                        <a:rPr lang="en-US" sz="1400" kern="1200" dirty="0">
                          <a:effectLst/>
                        </a:rPr>
                        <a:t>Pay, by the second, for the instances that you launch.</a:t>
                      </a:r>
                      <a:endParaRPr lang="en-US" sz="1400" dirty="0"/>
                    </a:p>
                  </a:txBody>
                  <a:tcPr/>
                </a:tc>
                <a:extLst>
                  <a:ext uri="{0D108BD9-81ED-4DB2-BD59-A6C34878D82A}">
                    <a16:rowId xmlns:a16="http://schemas.microsoft.com/office/drawing/2014/main" val="3252737521"/>
                  </a:ext>
                </a:extLst>
              </a:tr>
              <a:tr h="294805">
                <a:tc>
                  <a:txBody>
                    <a:bodyPr/>
                    <a:lstStyle/>
                    <a:p>
                      <a:r>
                        <a:rPr lang="en-US" sz="1400" dirty="0"/>
                        <a:t>Reserved</a:t>
                      </a:r>
                    </a:p>
                  </a:txBody>
                  <a:tcPr/>
                </a:tc>
                <a:tc>
                  <a:txBody>
                    <a:bodyPr/>
                    <a:lstStyle/>
                    <a:p>
                      <a:pPr marL="0" indent="0" algn="ctr">
                        <a:buFont typeface="Arial" panose="020B0604020202020204" pitchFamily="34" charset="0"/>
                        <a:buNone/>
                      </a:pPr>
                      <a:r>
                        <a:rPr lang="en-US" sz="1400" dirty="0"/>
                        <a:t>Low</a:t>
                      </a:r>
                      <a:endParaRPr lang="en-US" sz="1400" dirty="0">
                        <a:solidFill>
                          <a:srgbClr val="00B050"/>
                        </a:solidFill>
                      </a:endParaRPr>
                    </a:p>
                  </a:txBody>
                  <a:tcPr/>
                </a:tc>
                <a:tc>
                  <a:txBody>
                    <a:bodyPr/>
                    <a:lstStyle/>
                    <a:p>
                      <a:pPr marL="0" indent="0" algn="ctr">
                        <a:buFont typeface="Arial" panose="020B0604020202020204" pitchFamily="34" charset="0"/>
                        <a:buNone/>
                      </a:pPr>
                      <a:r>
                        <a:rPr lang="en-US" sz="1400" dirty="0"/>
                        <a:t>Medium</a:t>
                      </a:r>
                      <a:endParaRPr lang="en-US" sz="1400" dirty="0">
                        <a:solidFill>
                          <a:srgbClr val="FFC000"/>
                        </a:solidFill>
                      </a:endParaRPr>
                    </a:p>
                  </a:txBody>
                  <a:tcPr/>
                </a:tc>
                <a:tc>
                  <a:txBody>
                    <a:bodyPr/>
                    <a:lstStyle/>
                    <a:p>
                      <a:pPr marL="285750" indent="-285750">
                        <a:buFont typeface="Arial" panose="020B0604020202020204" pitchFamily="34" charset="0"/>
                        <a:buChar char="•"/>
                      </a:pPr>
                      <a:r>
                        <a:rPr lang="en-US" sz="1400" dirty="0"/>
                        <a:t>Dedicated compute, paid for up-front</a:t>
                      </a:r>
                    </a:p>
                  </a:txBody>
                  <a:tcPr/>
                </a:tc>
                <a:extLst>
                  <a:ext uri="{0D108BD9-81ED-4DB2-BD59-A6C34878D82A}">
                    <a16:rowId xmlns:a16="http://schemas.microsoft.com/office/drawing/2014/main" val="3243652082"/>
                  </a:ext>
                </a:extLst>
              </a:tr>
              <a:tr h="726918">
                <a:tc>
                  <a:txBody>
                    <a:bodyPr/>
                    <a:lstStyle/>
                    <a:p>
                      <a:r>
                        <a:rPr lang="en-US" sz="1400" dirty="0"/>
                        <a:t>Spot</a:t>
                      </a:r>
                    </a:p>
                  </a:txBody>
                  <a:tcPr/>
                </a:tc>
                <a:tc>
                  <a:txBody>
                    <a:bodyPr/>
                    <a:lstStyle/>
                    <a:p>
                      <a:pPr marL="0" indent="0" algn="ctr">
                        <a:buFont typeface="Arial" panose="020B0604020202020204" pitchFamily="34" charset="0"/>
                        <a:buNone/>
                      </a:pPr>
                      <a:r>
                        <a:rPr lang="en-US" sz="1400" dirty="0"/>
                        <a:t>High</a:t>
                      </a:r>
                      <a:endParaRPr lang="en-US" sz="1400" dirty="0">
                        <a:solidFill>
                          <a:srgbClr val="FF0000"/>
                        </a:solidFill>
                      </a:endParaRPr>
                    </a:p>
                  </a:txBody>
                  <a:tcPr/>
                </a:tc>
                <a:tc>
                  <a:txBody>
                    <a:bodyPr/>
                    <a:lstStyle/>
                    <a:p>
                      <a:pPr marL="0" indent="0" algn="ctr">
                        <a:buFont typeface="Arial" panose="020B0604020202020204" pitchFamily="34" charset="0"/>
                        <a:buNone/>
                      </a:pPr>
                      <a:r>
                        <a:rPr lang="en-US" sz="1400" dirty="0"/>
                        <a:t>Low</a:t>
                      </a:r>
                      <a:endParaRPr lang="en-US" sz="1400" dirty="0">
                        <a:solidFill>
                          <a:srgbClr val="00B050"/>
                        </a:solidFill>
                      </a:endParaRPr>
                    </a:p>
                  </a:txBody>
                  <a:tcPr/>
                </a:tc>
                <a:tc>
                  <a:txBody>
                    <a:bodyPr/>
                    <a:lstStyle/>
                    <a:p>
                      <a:pPr marL="285750" indent="-285750">
                        <a:buFont typeface="Arial" panose="020B0604020202020204" pitchFamily="34" charset="0"/>
                        <a:buChar char="•"/>
                      </a:pPr>
                      <a:r>
                        <a:rPr lang="en-US" sz="1400" kern="1200" dirty="0">
                          <a:effectLst/>
                        </a:rPr>
                        <a:t>Spare compute at steep discounts</a:t>
                      </a:r>
                    </a:p>
                    <a:p>
                      <a:pPr marL="285750" indent="-285750">
                        <a:buFont typeface="Arial" panose="020B0604020202020204" pitchFamily="34" charset="0"/>
                        <a:buChar char="•"/>
                      </a:pPr>
                      <a:r>
                        <a:rPr lang="en-US" sz="1400" kern="1200" dirty="0">
                          <a:effectLst/>
                        </a:rPr>
                        <a:t>Spot Instances can be interrupted by EC2 with two minutes of notification when EC2 needs the capacity back. </a:t>
                      </a:r>
                      <a:endParaRPr lang="en-US" sz="1400" dirty="0"/>
                    </a:p>
                  </a:txBody>
                  <a:tcPr/>
                </a:tc>
                <a:extLst>
                  <a:ext uri="{0D108BD9-81ED-4DB2-BD59-A6C34878D82A}">
                    <a16:rowId xmlns:a16="http://schemas.microsoft.com/office/drawing/2014/main" val="2069360510"/>
                  </a:ext>
                </a:extLst>
              </a:tr>
            </a:tbl>
          </a:graphicData>
        </a:graphic>
      </p:graphicFrame>
    </p:spTree>
    <p:extLst>
      <p:ext uri="{BB962C8B-B14F-4D97-AF65-F5344CB8AC3E}">
        <p14:creationId xmlns:p14="http://schemas.microsoft.com/office/powerpoint/2010/main" val="19746995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0F0F2-53B4-B241-813E-C5A4A7EB7FCC}"/>
              </a:ext>
            </a:extLst>
          </p:cNvPr>
          <p:cNvSpPr>
            <a:spLocks noGrp="1"/>
          </p:cNvSpPr>
          <p:nvPr>
            <p:ph type="title"/>
          </p:nvPr>
        </p:nvSpPr>
        <p:spPr/>
        <p:txBody>
          <a:bodyPr/>
          <a:lstStyle/>
          <a:p>
            <a:r>
              <a:rPr lang="en-US" dirty="0"/>
              <a:t>AWS </a:t>
            </a:r>
            <a:r>
              <a:rPr lang="en-US" dirty="0" err="1"/>
              <a:t>WhitePaper</a:t>
            </a:r>
            <a:endParaRPr lang="en-US" dirty="0"/>
          </a:p>
        </p:txBody>
      </p:sp>
      <p:sp>
        <p:nvSpPr>
          <p:cNvPr id="3" name="Content Placeholder 2">
            <a:extLst>
              <a:ext uri="{FF2B5EF4-FFF2-40B4-BE49-F238E27FC236}">
                <a16:creationId xmlns:a16="http://schemas.microsoft.com/office/drawing/2014/main" id="{64ABC2D6-7A1E-3343-8FE2-273999F72FB2}"/>
              </a:ext>
            </a:extLst>
          </p:cNvPr>
          <p:cNvSpPr>
            <a:spLocks noGrp="1"/>
          </p:cNvSpPr>
          <p:nvPr>
            <p:ph idx="1"/>
          </p:nvPr>
        </p:nvSpPr>
        <p:spPr/>
        <p:txBody>
          <a:bodyPr/>
          <a:lstStyle/>
          <a:p>
            <a:r>
              <a:rPr lang="en-US" dirty="0"/>
              <a:t>Optimizing Electronic Design Automation (EDA) Workflows on AWS</a:t>
            </a:r>
          </a:p>
          <a:p>
            <a:pPr lvl="1"/>
            <a:endParaRPr lang="en-US" dirty="0"/>
          </a:p>
        </p:txBody>
      </p:sp>
      <p:sp>
        <p:nvSpPr>
          <p:cNvPr id="4" name="Rectangle 3">
            <a:extLst>
              <a:ext uri="{FF2B5EF4-FFF2-40B4-BE49-F238E27FC236}">
                <a16:creationId xmlns:a16="http://schemas.microsoft.com/office/drawing/2014/main" id="{BA10166C-4E8C-F549-93AE-417B5F045033}"/>
              </a:ext>
            </a:extLst>
          </p:cNvPr>
          <p:cNvSpPr/>
          <p:nvPr/>
        </p:nvSpPr>
        <p:spPr>
          <a:xfrm>
            <a:off x="876300" y="2091422"/>
            <a:ext cx="6096000" cy="646331"/>
          </a:xfrm>
          <a:prstGeom prst="rect">
            <a:avLst/>
          </a:prstGeom>
        </p:spPr>
        <p:txBody>
          <a:bodyPr>
            <a:spAutoFit/>
          </a:bodyPr>
          <a:lstStyle/>
          <a:p>
            <a:r>
              <a:rPr lang="en-US" dirty="0">
                <a:hlinkClick r:id="rId3"/>
              </a:rPr>
              <a:t>https://d1.awsstatic.com/whitepapers/optimizing-electronic-design-automation-eda-workflows-on-aws.pdf</a:t>
            </a:r>
            <a:endParaRPr lang="en-US" dirty="0"/>
          </a:p>
        </p:txBody>
      </p:sp>
    </p:spTree>
    <p:extLst>
      <p:ext uri="{BB962C8B-B14F-4D97-AF65-F5344CB8AC3E}">
        <p14:creationId xmlns:p14="http://schemas.microsoft.com/office/powerpoint/2010/main" val="2919429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Customer Cloud Motivations &amp; Challenges</a:t>
            </a:r>
          </a:p>
        </p:txBody>
      </p:sp>
      <p:sp>
        <p:nvSpPr>
          <p:cNvPr id="6" name="Text Placeholder 5"/>
          <p:cNvSpPr>
            <a:spLocks noGrp="1"/>
          </p:cNvSpPr>
          <p:nvPr>
            <p:ph type="body" idx="1"/>
          </p:nvPr>
        </p:nvSpPr>
        <p:spPr/>
        <p:txBody>
          <a:bodyPr/>
          <a:lstStyle/>
          <a:p>
            <a:endParaRPr lang="en-US" dirty="0"/>
          </a:p>
        </p:txBody>
      </p:sp>
      <p:sp>
        <p:nvSpPr>
          <p:cNvPr id="7" name="TextBox 6">
            <a:extLst>
              <a:ext uri="{FF2B5EF4-FFF2-40B4-BE49-F238E27FC236}">
                <a16:creationId xmlns:a16="http://schemas.microsoft.com/office/drawing/2014/main" id="{89834AC5-8548-3F43-8D2C-04DBD26D735C}"/>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3673602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20FC5-E6A6-AF48-A526-F246AC806F06}"/>
              </a:ext>
            </a:extLst>
          </p:cNvPr>
          <p:cNvSpPr>
            <a:spLocks noGrp="1"/>
          </p:cNvSpPr>
          <p:nvPr>
            <p:ph type="title"/>
          </p:nvPr>
        </p:nvSpPr>
        <p:spPr/>
        <p:txBody>
          <a:bodyPr/>
          <a:lstStyle/>
          <a:p>
            <a:r>
              <a:rPr lang="en-US" dirty="0"/>
              <a:t>Cloud Challenges For EDA</a:t>
            </a:r>
          </a:p>
        </p:txBody>
      </p:sp>
      <p:sp>
        <p:nvSpPr>
          <p:cNvPr id="10" name="TextBox 9">
            <a:extLst>
              <a:ext uri="{FF2B5EF4-FFF2-40B4-BE49-F238E27FC236}">
                <a16:creationId xmlns:a16="http://schemas.microsoft.com/office/drawing/2014/main" id="{778A49D1-CB80-B54E-BBA3-123B552C7839}"/>
              </a:ext>
            </a:extLst>
          </p:cNvPr>
          <p:cNvSpPr txBox="1"/>
          <p:nvPr/>
        </p:nvSpPr>
        <p:spPr>
          <a:xfrm>
            <a:off x="1234832" y="1362881"/>
            <a:ext cx="10277172" cy="92333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solidFill>
                  <a:srgbClr val="FF0000"/>
                </a:solidFill>
              </a:rPr>
              <a:t>Cloud is more expensive than on-premise </a:t>
            </a:r>
            <a:r>
              <a:rPr lang="en-US" dirty="0"/>
              <a:t>dedicated compute. Network data </a:t>
            </a:r>
            <a:r>
              <a:rPr lang="en-US" i="1" dirty="0"/>
              <a:t>egress</a:t>
            </a:r>
            <a:r>
              <a:rPr lang="en-US" dirty="0"/>
              <a:t> is expensive</a:t>
            </a:r>
          </a:p>
          <a:p>
            <a:r>
              <a:rPr lang="en-US" i="1" dirty="0"/>
              <a:t>Spot </a:t>
            </a:r>
            <a:r>
              <a:rPr lang="en-US" dirty="0"/>
              <a:t>instances on cloud comes close (</a:t>
            </a:r>
            <a:r>
              <a:rPr lang="en-US" i="1" dirty="0"/>
              <a:t>but still higher</a:t>
            </a:r>
            <a:r>
              <a:rPr lang="en-US" dirty="0"/>
              <a:t>) than on-premise.</a:t>
            </a:r>
          </a:p>
          <a:p>
            <a:r>
              <a:rPr lang="en-US" dirty="0"/>
              <a:t>Cost management, control and allocation is absolutely necessary.</a:t>
            </a:r>
          </a:p>
        </p:txBody>
      </p:sp>
      <p:sp>
        <p:nvSpPr>
          <p:cNvPr id="11" name="TextBox 10">
            <a:extLst>
              <a:ext uri="{FF2B5EF4-FFF2-40B4-BE49-F238E27FC236}">
                <a16:creationId xmlns:a16="http://schemas.microsoft.com/office/drawing/2014/main" id="{83B28804-C260-0D42-94C1-986E8D4B07B0}"/>
              </a:ext>
            </a:extLst>
          </p:cNvPr>
          <p:cNvSpPr txBox="1"/>
          <p:nvPr/>
        </p:nvSpPr>
        <p:spPr>
          <a:xfrm>
            <a:off x="1252415" y="2471806"/>
            <a:ext cx="99822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solidFill>
                  <a:schemeClr val="accent3"/>
                </a:solidFill>
              </a:rPr>
              <a:t>Scalability in HW enables shift-left</a:t>
            </a:r>
            <a:r>
              <a:rPr lang="en-US" dirty="0">
                <a:solidFill>
                  <a:schemeClr val="accent3"/>
                </a:solidFill>
              </a:rPr>
              <a:t>. </a:t>
            </a:r>
            <a:r>
              <a:rPr lang="en-US" b="1" dirty="0">
                <a:solidFill>
                  <a:srgbClr val="FF0000"/>
                </a:solidFill>
              </a:rPr>
              <a:t>EDA license models are the gating factor in flexibility</a:t>
            </a:r>
            <a:r>
              <a:rPr lang="en-US" dirty="0">
                <a:solidFill>
                  <a:schemeClr val="tx1"/>
                </a:solidFill>
              </a:rPr>
              <a:t>.</a:t>
            </a:r>
          </a:p>
          <a:p>
            <a:r>
              <a:rPr lang="en-US" dirty="0" err="1"/>
              <a:t>Astera</a:t>
            </a:r>
            <a:r>
              <a:rPr lang="en-US" dirty="0"/>
              <a:t> (startup) was a proof point for shift left with metered licensing, with win-win for Synopsys.</a:t>
            </a:r>
          </a:p>
        </p:txBody>
      </p:sp>
      <p:sp>
        <p:nvSpPr>
          <p:cNvPr id="12" name="TextBox 11">
            <a:extLst>
              <a:ext uri="{FF2B5EF4-FFF2-40B4-BE49-F238E27FC236}">
                <a16:creationId xmlns:a16="http://schemas.microsoft.com/office/drawing/2014/main" id="{007AF7D8-07AF-1F4C-95C9-5E09061362F6}"/>
              </a:ext>
            </a:extLst>
          </p:cNvPr>
          <p:cNvSpPr txBox="1"/>
          <p:nvPr/>
        </p:nvSpPr>
        <p:spPr>
          <a:xfrm>
            <a:off x="1252415" y="5760556"/>
            <a:ext cx="761843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solidFill>
                  <a:schemeClr val="accent3"/>
                </a:solidFill>
              </a:rPr>
              <a:t>Cloud security not</a:t>
            </a:r>
            <a:r>
              <a:rPr lang="en-US" dirty="0"/>
              <a:t> mentioned as </a:t>
            </a:r>
            <a:r>
              <a:rPr lang="en-US" b="1" dirty="0">
                <a:solidFill>
                  <a:schemeClr val="accent3"/>
                </a:solidFill>
              </a:rPr>
              <a:t>a primary issue</a:t>
            </a:r>
            <a:r>
              <a:rPr lang="en-US" dirty="0"/>
              <a:t>. That seems past us.</a:t>
            </a:r>
          </a:p>
        </p:txBody>
      </p:sp>
      <p:sp>
        <p:nvSpPr>
          <p:cNvPr id="13" name="TextBox 12">
            <a:extLst>
              <a:ext uri="{FF2B5EF4-FFF2-40B4-BE49-F238E27FC236}">
                <a16:creationId xmlns:a16="http://schemas.microsoft.com/office/drawing/2014/main" id="{B8AE11A1-7EAA-944E-BCDE-4EE6F243AFCF}"/>
              </a:ext>
            </a:extLst>
          </p:cNvPr>
          <p:cNvSpPr txBox="1"/>
          <p:nvPr/>
        </p:nvSpPr>
        <p:spPr>
          <a:xfrm>
            <a:off x="1252417" y="3303732"/>
            <a:ext cx="9841156"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b="1" dirty="0">
                <a:solidFill>
                  <a:srgbClr val="FF0000"/>
                </a:solidFill>
              </a:rPr>
              <a:t>Data transfer to and from cloud is a bottleneck and cost </a:t>
            </a:r>
            <a:r>
              <a:rPr lang="en-US" dirty="0"/>
              <a:t>in hybrid and data-intensive flows.</a:t>
            </a:r>
          </a:p>
          <a:p>
            <a:r>
              <a:rPr lang="en-US" dirty="0">
                <a:solidFill>
                  <a:schemeClr val="tx1"/>
                </a:solidFill>
              </a:rPr>
              <a:t>Data management and sync with cloud is a work in progress</a:t>
            </a:r>
            <a:r>
              <a:rPr lang="en-US" dirty="0"/>
              <a:t>.</a:t>
            </a:r>
          </a:p>
        </p:txBody>
      </p:sp>
      <p:sp>
        <p:nvSpPr>
          <p:cNvPr id="14" name="TextBox 13">
            <a:extLst>
              <a:ext uri="{FF2B5EF4-FFF2-40B4-BE49-F238E27FC236}">
                <a16:creationId xmlns:a16="http://schemas.microsoft.com/office/drawing/2014/main" id="{EAF22D99-4C2D-B34D-84E6-5C25566D2CE0}"/>
              </a:ext>
            </a:extLst>
          </p:cNvPr>
          <p:cNvSpPr txBox="1"/>
          <p:nvPr/>
        </p:nvSpPr>
        <p:spPr>
          <a:xfrm>
            <a:off x="1252417" y="4115299"/>
            <a:ext cx="99822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b="1" dirty="0">
                <a:solidFill>
                  <a:srgbClr val="FF0000"/>
                </a:solidFill>
              </a:rPr>
              <a:t>Grid scheduler issues for ephemeral instances</a:t>
            </a:r>
            <a:r>
              <a:rPr lang="en-US" b="1" i="1" dirty="0">
                <a:solidFill>
                  <a:srgbClr val="FF0000"/>
                </a:solidFill>
              </a:rPr>
              <a:t> </a:t>
            </a:r>
            <a:r>
              <a:rPr lang="en-US" dirty="0">
                <a:solidFill>
                  <a:schemeClr val="tx1"/>
                </a:solidFill>
              </a:rPr>
              <a:t>and / or workload prediction strategy.</a:t>
            </a:r>
          </a:p>
          <a:p>
            <a:r>
              <a:rPr lang="en-US" dirty="0">
                <a:solidFill>
                  <a:schemeClr val="tx1"/>
                </a:solidFill>
              </a:rPr>
              <a:t>Data analysis and debug can become bottleneck.</a:t>
            </a:r>
          </a:p>
        </p:txBody>
      </p:sp>
      <p:sp>
        <p:nvSpPr>
          <p:cNvPr id="15" name="TextBox 14">
            <a:extLst>
              <a:ext uri="{FF2B5EF4-FFF2-40B4-BE49-F238E27FC236}">
                <a16:creationId xmlns:a16="http://schemas.microsoft.com/office/drawing/2014/main" id="{EB2E194D-B970-614A-B819-7F5F6CF0C34E}"/>
              </a:ext>
            </a:extLst>
          </p:cNvPr>
          <p:cNvSpPr txBox="1"/>
          <p:nvPr/>
        </p:nvSpPr>
        <p:spPr>
          <a:xfrm>
            <a:off x="1252415" y="4947225"/>
            <a:ext cx="8776762" cy="646331"/>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For </a:t>
            </a:r>
            <a:r>
              <a:rPr lang="en-US" b="1" dirty="0">
                <a:solidFill>
                  <a:schemeClr val="accent3"/>
                </a:solidFill>
              </a:rPr>
              <a:t>startups, cloud is the preferred </a:t>
            </a:r>
            <a:r>
              <a:rPr lang="en-US" dirty="0"/>
              <a:t>solution. Looking for help and qualified flows.</a:t>
            </a:r>
          </a:p>
          <a:p>
            <a:r>
              <a:rPr lang="en-US" dirty="0"/>
              <a:t>Cloud setup still takes too much time (weeks) to start, with too many options. </a:t>
            </a:r>
          </a:p>
        </p:txBody>
      </p:sp>
      <p:pic>
        <p:nvPicPr>
          <p:cNvPr id="4" name="Picture 3">
            <a:extLst>
              <a:ext uri="{FF2B5EF4-FFF2-40B4-BE49-F238E27FC236}">
                <a16:creationId xmlns:a16="http://schemas.microsoft.com/office/drawing/2014/main" id="{43A85399-A039-6949-81AB-1ABCD2FAA986}"/>
              </a:ext>
            </a:extLst>
          </p:cNvPr>
          <p:cNvPicPr>
            <a:picLocks noChangeAspect="1"/>
          </p:cNvPicPr>
          <p:nvPr/>
        </p:nvPicPr>
        <p:blipFill>
          <a:blip r:embed="rId2"/>
          <a:stretch>
            <a:fillRect/>
          </a:stretch>
        </p:blipFill>
        <p:spPr>
          <a:xfrm>
            <a:off x="193433" y="1392326"/>
            <a:ext cx="927100" cy="876300"/>
          </a:xfrm>
          <a:prstGeom prst="rect">
            <a:avLst/>
          </a:prstGeom>
        </p:spPr>
      </p:pic>
      <p:pic>
        <p:nvPicPr>
          <p:cNvPr id="6" name="Picture 5">
            <a:extLst>
              <a:ext uri="{FF2B5EF4-FFF2-40B4-BE49-F238E27FC236}">
                <a16:creationId xmlns:a16="http://schemas.microsoft.com/office/drawing/2014/main" id="{5C804297-105A-E94D-B4B8-D27B22A5F74F}"/>
              </a:ext>
            </a:extLst>
          </p:cNvPr>
          <p:cNvPicPr>
            <a:picLocks noChangeAspect="1"/>
          </p:cNvPicPr>
          <p:nvPr/>
        </p:nvPicPr>
        <p:blipFill>
          <a:blip r:embed="rId3"/>
          <a:stretch>
            <a:fillRect/>
          </a:stretch>
        </p:blipFill>
        <p:spPr>
          <a:xfrm>
            <a:off x="146050" y="2426806"/>
            <a:ext cx="927100" cy="850900"/>
          </a:xfrm>
          <a:prstGeom prst="rect">
            <a:avLst/>
          </a:prstGeom>
        </p:spPr>
      </p:pic>
      <p:pic>
        <p:nvPicPr>
          <p:cNvPr id="8" name="Picture 7">
            <a:extLst>
              <a:ext uri="{FF2B5EF4-FFF2-40B4-BE49-F238E27FC236}">
                <a16:creationId xmlns:a16="http://schemas.microsoft.com/office/drawing/2014/main" id="{8862795B-06F2-B045-8A74-26690F10D112}"/>
              </a:ext>
            </a:extLst>
          </p:cNvPr>
          <p:cNvPicPr>
            <a:picLocks noChangeAspect="1"/>
          </p:cNvPicPr>
          <p:nvPr/>
        </p:nvPicPr>
        <p:blipFill>
          <a:blip r:embed="rId4"/>
          <a:stretch>
            <a:fillRect/>
          </a:stretch>
        </p:blipFill>
        <p:spPr>
          <a:xfrm>
            <a:off x="364883" y="3423409"/>
            <a:ext cx="584200" cy="635000"/>
          </a:xfrm>
          <a:prstGeom prst="rect">
            <a:avLst/>
          </a:prstGeom>
        </p:spPr>
      </p:pic>
      <p:pic>
        <p:nvPicPr>
          <p:cNvPr id="16" name="Picture 15">
            <a:extLst>
              <a:ext uri="{FF2B5EF4-FFF2-40B4-BE49-F238E27FC236}">
                <a16:creationId xmlns:a16="http://schemas.microsoft.com/office/drawing/2014/main" id="{B0933FED-7D98-024D-A874-5D8E5165E755}"/>
              </a:ext>
            </a:extLst>
          </p:cNvPr>
          <p:cNvPicPr>
            <a:picLocks noChangeAspect="1"/>
          </p:cNvPicPr>
          <p:nvPr/>
        </p:nvPicPr>
        <p:blipFill>
          <a:blip r:embed="rId5"/>
          <a:stretch>
            <a:fillRect/>
          </a:stretch>
        </p:blipFill>
        <p:spPr>
          <a:xfrm>
            <a:off x="371720" y="4885398"/>
            <a:ext cx="736600" cy="762000"/>
          </a:xfrm>
          <a:prstGeom prst="rect">
            <a:avLst/>
          </a:prstGeom>
        </p:spPr>
      </p:pic>
      <p:pic>
        <p:nvPicPr>
          <p:cNvPr id="18" name="Picture 17">
            <a:extLst>
              <a:ext uri="{FF2B5EF4-FFF2-40B4-BE49-F238E27FC236}">
                <a16:creationId xmlns:a16="http://schemas.microsoft.com/office/drawing/2014/main" id="{466C3F52-1110-BB4B-BDF5-88EFD5EA7522}"/>
              </a:ext>
            </a:extLst>
          </p:cNvPr>
          <p:cNvPicPr>
            <a:picLocks noChangeAspect="1"/>
          </p:cNvPicPr>
          <p:nvPr/>
        </p:nvPicPr>
        <p:blipFill>
          <a:blip r:embed="rId6"/>
          <a:stretch>
            <a:fillRect/>
          </a:stretch>
        </p:blipFill>
        <p:spPr>
          <a:xfrm>
            <a:off x="307063" y="4094826"/>
            <a:ext cx="825500" cy="762000"/>
          </a:xfrm>
          <a:prstGeom prst="rect">
            <a:avLst/>
          </a:prstGeom>
        </p:spPr>
      </p:pic>
    </p:spTree>
    <p:extLst>
      <p:ext uri="{BB962C8B-B14F-4D97-AF65-F5344CB8AC3E}">
        <p14:creationId xmlns:p14="http://schemas.microsoft.com/office/powerpoint/2010/main" val="3832452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98B242-F0DE-EB4E-9F75-429E737DB2FB}"/>
              </a:ext>
            </a:extLst>
          </p:cNvPr>
          <p:cNvSpPr>
            <a:spLocks noGrp="1"/>
          </p:cNvSpPr>
          <p:nvPr>
            <p:ph type="title"/>
          </p:nvPr>
        </p:nvSpPr>
        <p:spPr/>
        <p:txBody>
          <a:bodyPr/>
          <a:lstStyle/>
          <a:p>
            <a:r>
              <a:rPr lang="en-US" dirty="0"/>
              <a:t>Scale</a:t>
            </a:r>
          </a:p>
        </p:txBody>
      </p:sp>
      <p:sp>
        <p:nvSpPr>
          <p:cNvPr id="4" name="Content Placeholder 3">
            <a:extLst>
              <a:ext uri="{FF2B5EF4-FFF2-40B4-BE49-F238E27FC236}">
                <a16:creationId xmlns:a16="http://schemas.microsoft.com/office/drawing/2014/main" id="{F822BB8B-0ECE-AA4A-968B-B0F077C4D669}"/>
              </a:ext>
            </a:extLst>
          </p:cNvPr>
          <p:cNvSpPr>
            <a:spLocks noGrp="1"/>
          </p:cNvSpPr>
          <p:nvPr>
            <p:ph sz="half" idx="1"/>
          </p:nvPr>
        </p:nvSpPr>
        <p:spPr/>
        <p:txBody>
          <a:bodyPr>
            <a:normAutofit fontScale="92500" lnSpcReduction="20000"/>
          </a:bodyPr>
          <a:lstStyle/>
          <a:p>
            <a:r>
              <a:rPr lang="en-US" dirty="0"/>
              <a:t>HPC Scaling</a:t>
            </a:r>
          </a:p>
          <a:p>
            <a:pPr lvl="1"/>
            <a:r>
              <a:rPr lang="en-US" dirty="0"/>
              <a:t>Scale a single application run across hundreds’ of cores (distributed system)</a:t>
            </a:r>
          </a:p>
          <a:p>
            <a:pPr lvl="2"/>
            <a:r>
              <a:rPr lang="en-US" dirty="0"/>
              <a:t>To reduce time</a:t>
            </a:r>
          </a:p>
          <a:p>
            <a:pPr lvl="2"/>
            <a:r>
              <a:rPr lang="en-US" dirty="0"/>
              <a:t>Handle large designs</a:t>
            </a:r>
          </a:p>
          <a:p>
            <a:pPr lvl="1"/>
            <a:r>
              <a:rPr lang="en-US" dirty="0"/>
              <a:t>Elastic scaling</a:t>
            </a:r>
          </a:p>
          <a:p>
            <a:endParaRPr lang="en-US" dirty="0"/>
          </a:p>
          <a:p>
            <a:r>
              <a:rPr lang="en-US" dirty="0"/>
              <a:t>HTC Scaling</a:t>
            </a:r>
          </a:p>
          <a:p>
            <a:pPr lvl="1"/>
            <a:r>
              <a:rPr lang="en-US" dirty="0"/>
              <a:t>Scaling for peak usage to reduce overall turnaround time</a:t>
            </a:r>
          </a:p>
          <a:p>
            <a:pPr marL="0" indent="0">
              <a:buNone/>
            </a:pPr>
            <a:endParaRPr lang="en-US" dirty="0"/>
          </a:p>
          <a:p>
            <a:r>
              <a:rPr lang="en-US" dirty="0"/>
              <a:t>Workflow management</a:t>
            </a:r>
          </a:p>
          <a:p>
            <a:pPr marL="0" indent="0">
              <a:buNone/>
            </a:pPr>
            <a:endParaRPr lang="en-US" dirty="0"/>
          </a:p>
          <a:p>
            <a:r>
              <a:rPr lang="en-US" dirty="0"/>
              <a:t>Non-standard hardware</a:t>
            </a:r>
          </a:p>
          <a:p>
            <a:endParaRPr lang="en-US" dirty="0"/>
          </a:p>
          <a:p>
            <a:r>
              <a:rPr lang="en-US" dirty="0"/>
              <a:t>Emulation hardware Scaling</a:t>
            </a:r>
          </a:p>
        </p:txBody>
      </p:sp>
      <p:sp>
        <p:nvSpPr>
          <p:cNvPr id="5" name="Content Placeholder 4">
            <a:extLst>
              <a:ext uri="{FF2B5EF4-FFF2-40B4-BE49-F238E27FC236}">
                <a16:creationId xmlns:a16="http://schemas.microsoft.com/office/drawing/2014/main" id="{54C8ADF0-9DC1-9D4D-9068-5C44111D2205}"/>
              </a:ext>
            </a:extLst>
          </p:cNvPr>
          <p:cNvSpPr>
            <a:spLocks noGrp="1"/>
          </p:cNvSpPr>
          <p:nvPr>
            <p:ph sz="half" idx="2"/>
          </p:nvPr>
        </p:nvSpPr>
        <p:spPr/>
        <p:txBody>
          <a:bodyPr>
            <a:normAutofit/>
          </a:bodyPr>
          <a:lstStyle/>
          <a:p>
            <a:r>
              <a:rPr lang="en-US" dirty="0"/>
              <a:t>Products that can elastically scale their resource requirements with minimal communication overhead</a:t>
            </a:r>
          </a:p>
          <a:p>
            <a:endParaRPr lang="en-US" dirty="0"/>
          </a:p>
          <a:p>
            <a:r>
              <a:rPr lang="en-US" dirty="0"/>
              <a:t>Handle non-standard hardware for cost/performance benefits</a:t>
            </a:r>
          </a:p>
          <a:p>
            <a:pPr lvl="1"/>
            <a:r>
              <a:rPr lang="en-US" dirty="0"/>
              <a:t>AMD</a:t>
            </a:r>
          </a:p>
          <a:p>
            <a:pPr lvl="1"/>
            <a:r>
              <a:rPr lang="en-US" dirty="0"/>
              <a:t>ARM</a:t>
            </a:r>
          </a:p>
          <a:p>
            <a:pPr lvl="1"/>
            <a:r>
              <a:rPr lang="en-US" dirty="0"/>
              <a:t>Cray (Azure)</a:t>
            </a:r>
          </a:p>
          <a:p>
            <a:pPr lvl="1"/>
            <a:r>
              <a:rPr lang="en-US" dirty="0"/>
              <a:t>ENI (Enhanced network interface for low latency communication)</a:t>
            </a:r>
          </a:p>
          <a:p>
            <a:endParaRPr lang="en-US" dirty="0"/>
          </a:p>
          <a:p>
            <a:r>
              <a:rPr lang="en-US" dirty="0"/>
              <a:t>Host </a:t>
            </a:r>
            <a:r>
              <a:rPr lang="en-US" dirty="0" err="1"/>
              <a:t>ZeBu</a:t>
            </a:r>
            <a:r>
              <a:rPr lang="en-US" dirty="0"/>
              <a:t>/HAPS on the cloud</a:t>
            </a:r>
          </a:p>
          <a:p>
            <a:endParaRPr lang="en-US" dirty="0"/>
          </a:p>
          <a:p>
            <a:pPr marL="0" indent="0">
              <a:buNone/>
            </a:pPr>
            <a:endParaRPr lang="en-US" dirty="0"/>
          </a:p>
          <a:p>
            <a:endParaRPr lang="en-US" dirty="0"/>
          </a:p>
        </p:txBody>
      </p:sp>
      <p:sp>
        <p:nvSpPr>
          <p:cNvPr id="7" name="TextBox 6">
            <a:extLst>
              <a:ext uri="{FF2B5EF4-FFF2-40B4-BE49-F238E27FC236}">
                <a16:creationId xmlns:a16="http://schemas.microsoft.com/office/drawing/2014/main" id="{03B0D739-84F1-0B40-B432-DA1F9ED0CC81}"/>
              </a:ext>
            </a:extLst>
          </p:cNvPr>
          <p:cNvSpPr txBox="1"/>
          <p:nvPr/>
        </p:nvSpPr>
        <p:spPr>
          <a:xfrm>
            <a:off x="456555" y="1080105"/>
            <a:ext cx="2560022" cy="400110"/>
          </a:xfrm>
          <a:prstGeom prst="rect">
            <a:avLst/>
          </a:prstGeom>
          <a:noFill/>
        </p:spPr>
        <p:txBody>
          <a:bodyPr wrap="square" rtlCol="0">
            <a:spAutoFit/>
          </a:bodyPr>
          <a:lstStyle/>
          <a:p>
            <a:pPr algn="l"/>
            <a:r>
              <a:rPr lang="en-US" sz="2000" b="1" dirty="0"/>
              <a:t>Customer Needs</a:t>
            </a:r>
          </a:p>
        </p:txBody>
      </p:sp>
      <p:sp>
        <p:nvSpPr>
          <p:cNvPr id="8" name="TextBox 7">
            <a:extLst>
              <a:ext uri="{FF2B5EF4-FFF2-40B4-BE49-F238E27FC236}">
                <a16:creationId xmlns:a16="http://schemas.microsoft.com/office/drawing/2014/main" id="{7455F0C8-B518-2A49-9AA5-A767328E839B}"/>
              </a:ext>
            </a:extLst>
          </p:cNvPr>
          <p:cNvSpPr txBox="1"/>
          <p:nvPr/>
        </p:nvSpPr>
        <p:spPr>
          <a:xfrm>
            <a:off x="6247389" y="1080105"/>
            <a:ext cx="2149311" cy="400110"/>
          </a:xfrm>
          <a:prstGeom prst="rect">
            <a:avLst/>
          </a:prstGeom>
          <a:noFill/>
        </p:spPr>
        <p:txBody>
          <a:bodyPr wrap="square" rtlCol="0">
            <a:spAutoFit/>
          </a:bodyPr>
          <a:lstStyle/>
          <a:p>
            <a:pPr algn="l"/>
            <a:r>
              <a:rPr lang="en-US" sz="2000" b="1" dirty="0"/>
              <a:t>Product Needs</a:t>
            </a:r>
          </a:p>
        </p:txBody>
      </p:sp>
    </p:spTree>
    <p:extLst>
      <p:ext uri="{BB962C8B-B14F-4D97-AF65-F5344CB8AC3E}">
        <p14:creationId xmlns:p14="http://schemas.microsoft.com/office/powerpoint/2010/main" val="404247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xEl>
                                              <p:pRg st="3" end="3"/>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
                                            <p:txEl>
                                              <p:pRg st="5" end="5"/>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Cloud Motivations</a:t>
            </a:r>
          </a:p>
        </p:txBody>
      </p:sp>
      <p:sp>
        <p:nvSpPr>
          <p:cNvPr id="6" name="Text Placeholder 5"/>
          <p:cNvSpPr>
            <a:spLocks noGrp="1"/>
          </p:cNvSpPr>
          <p:nvPr>
            <p:ph type="body" idx="1"/>
          </p:nvPr>
        </p:nvSpPr>
        <p:spPr/>
        <p:txBody>
          <a:bodyPr/>
          <a:lstStyle/>
          <a:p>
            <a:endParaRPr lang="en-US" dirty="0"/>
          </a:p>
        </p:txBody>
      </p:sp>
      <p:sp>
        <p:nvSpPr>
          <p:cNvPr id="7" name="TextBox 6">
            <a:extLst>
              <a:ext uri="{FF2B5EF4-FFF2-40B4-BE49-F238E27FC236}">
                <a16:creationId xmlns:a16="http://schemas.microsoft.com/office/drawing/2014/main" id="{89834AC5-8548-3F43-8D2C-04DBD26D735C}"/>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683914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98B242-F0DE-EB4E-9F75-429E737DB2FB}"/>
              </a:ext>
            </a:extLst>
          </p:cNvPr>
          <p:cNvSpPr>
            <a:spLocks noGrp="1"/>
          </p:cNvSpPr>
          <p:nvPr>
            <p:ph type="title"/>
          </p:nvPr>
        </p:nvSpPr>
        <p:spPr/>
        <p:txBody>
          <a:bodyPr/>
          <a:lstStyle/>
          <a:p>
            <a:r>
              <a:rPr lang="en-US" dirty="0"/>
              <a:t>Compute Cost</a:t>
            </a:r>
          </a:p>
        </p:txBody>
      </p:sp>
      <p:sp>
        <p:nvSpPr>
          <p:cNvPr id="4" name="Content Placeholder 3">
            <a:extLst>
              <a:ext uri="{FF2B5EF4-FFF2-40B4-BE49-F238E27FC236}">
                <a16:creationId xmlns:a16="http://schemas.microsoft.com/office/drawing/2014/main" id="{F837E222-6358-4842-A699-C16C4D65E7C0}"/>
              </a:ext>
            </a:extLst>
          </p:cNvPr>
          <p:cNvSpPr>
            <a:spLocks noGrp="1"/>
          </p:cNvSpPr>
          <p:nvPr>
            <p:ph sz="half" idx="1"/>
          </p:nvPr>
        </p:nvSpPr>
        <p:spPr/>
        <p:txBody>
          <a:bodyPr/>
          <a:lstStyle/>
          <a:p>
            <a:r>
              <a:rPr lang="en-US" dirty="0"/>
              <a:t>Cloud vendors are pushing EDA towards spot/preemptible instances to bring costs in line with on-premise costs</a:t>
            </a:r>
          </a:p>
          <a:p>
            <a:endParaRPr lang="en-US" dirty="0"/>
          </a:p>
          <a:p>
            <a:r>
              <a:rPr lang="en-US" dirty="0"/>
              <a:t>Spot/Preemptible instances can be terminated with a very short notice: 30-120s</a:t>
            </a:r>
          </a:p>
          <a:p>
            <a:endParaRPr lang="en-US" dirty="0"/>
          </a:p>
          <a:p>
            <a:r>
              <a:rPr lang="en-US" dirty="0"/>
              <a:t>Spot/Preemptible instances availability and pricing is dynamic and different for different instance types</a:t>
            </a:r>
          </a:p>
          <a:p>
            <a:endParaRPr lang="en-US" dirty="0"/>
          </a:p>
          <a:p>
            <a:r>
              <a:rPr lang="en-US" dirty="0"/>
              <a:t>Management interface for putting cost restrictions</a:t>
            </a:r>
          </a:p>
        </p:txBody>
      </p:sp>
      <p:sp>
        <p:nvSpPr>
          <p:cNvPr id="5" name="Content Placeholder 4">
            <a:extLst>
              <a:ext uri="{FF2B5EF4-FFF2-40B4-BE49-F238E27FC236}">
                <a16:creationId xmlns:a16="http://schemas.microsoft.com/office/drawing/2014/main" id="{3B1DB8AF-8991-A544-884D-231699B8BF1F}"/>
              </a:ext>
            </a:extLst>
          </p:cNvPr>
          <p:cNvSpPr>
            <a:spLocks noGrp="1"/>
          </p:cNvSpPr>
          <p:nvPr>
            <p:ph sz="half" idx="2"/>
          </p:nvPr>
        </p:nvSpPr>
        <p:spPr/>
        <p:txBody>
          <a:bodyPr>
            <a:normAutofit/>
          </a:bodyPr>
          <a:lstStyle/>
          <a:p>
            <a:r>
              <a:rPr lang="en-US" dirty="0"/>
              <a:t>Products can support checkpoint/restore</a:t>
            </a:r>
          </a:p>
          <a:p>
            <a:pPr lvl="1"/>
            <a:r>
              <a:rPr lang="en-US" dirty="0"/>
              <a:t>One short</a:t>
            </a:r>
          </a:p>
          <a:p>
            <a:pPr lvl="1"/>
            <a:r>
              <a:rPr lang="en-US" dirty="0"/>
              <a:t>Periodic saves</a:t>
            </a:r>
          </a:p>
          <a:p>
            <a:pPr lvl="1"/>
            <a:endParaRPr lang="en-US" dirty="0"/>
          </a:p>
          <a:p>
            <a:r>
              <a:rPr lang="en-US" dirty="0"/>
              <a:t>Products can change requirements dynamically based on available compute resources</a:t>
            </a:r>
          </a:p>
          <a:p>
            <a:pPr lvl="1"/>
            <a:r>
              <a:rPr lang="en-US" dirty="0"/>
              <a:t>CPU</a:t>
            </a:r>
          </a:p>
          <a:p>
            <a:pPr lvl="1"/>
            <a:r>
              <a:rPr lang="en-US" dirty="0"/>
              <a:t>Memory</a:t>
            </a:r>
          </a:p>
          <a:p>
            <a:pPr lvl="1"/>
            <a:endParaRPr lang="en-US" dirty="0"/>
          </a:p>
          <a:p>
            <a:r>
              <a:rPr lang="en-US" dirty="0"/>
              <a:t>Products can be compiled against a specific target</a:t>
            </a:r>
          </a:p>
          <a:p>
            <a:pPr lvl="1"/>
            <a:endParaRPr lang="en-US" dirty="0"/>
          </a:p>
          <a:p>
            <a:endParaRPr lang="en-US" dirty="0"/>
          </a:p>
          <a:p>
            <a:endParaRPr lang="en-US" dirty="0"/>
          </a:p>
        </p:txBody>
      </p:sp>
      <p:sp>
        <p:nvSpPr>
          <p:cNvPr id="7" name="TextBox 6">
            <a:extLst>
              <a:ext uri="{FF2B5EF4-FFF2-40B4-BE49-F238E27FC236}">
                <a16:creationId xmlns:a16="http://schemas.microsoft.com/office/drawing/2014/main" id="{BD22AB76-2257-ED4F-90B1-33A86073ABB5}"/>
              </a:ext>
            </a:extLst>
          </p:cNvPr>
          <p:cNvSpPr txBox="1"/>
          <p:nvPr/>
        </p:nvSpPr>
        <p:spPr>
          <a:xfrm>
            <a:off x="456555" y="1080105"/>
            <a:ext cx="2560022" cy="400110"/>
          </a:xfrm>
          <a:prstGeom prst="rect">
            <a:avLst/>
          </a:prstGeom>
          <a:noFill/>
        </p:spPr>
        <p:txBody>
          <a:bodyPr wrap="square" rtlCol="0">
            <a:spAutoFit/>
          </a:bodyPr>
          <a:lstStyle/>
          <a:p>
            <a:pPr algn="l"/>
            <a:r>
              <a:rPr lang="en-US" sz="2000" b="1" dirty="0"/>
              <a:t>Customer Needs</a:t>
            </a:r>
          </a:p>
        </p:txBody>
      </p:sp>
      <p:sp>
        <p:nvSpPr>
          <p:cNvPr id="8" name="TextBox 7">
            <a:extLst>
              <a:ext uri="{FF2B5EF4-FFF2-40B4-BE49-F238E27FC236}">
                <a16:creationId xmlns:a16="http://schemas.microsoft.com/office/drawing/2014/main" id="{7CF56C3B-AC22-7C45-A565-5293B6FA34E4}"/>
              </a:ext>
            </a:extLst>
          </p:cNvPr>
          <p:cNvSpPr txBox="1"/>
          <p:nvPr/>
        </p:nvSpPr>
        <p:spPr>
          <a:xfrm>
            <a:off x="6256816" y="1080105"/>
            <a:ext cx="2149311" cy="400110"/>
          </a:xfrm>
          <a:prstGeom prst="rect">
            <a:avLst/>
          </a:prstGeom>
          <a:noFill/>
        </p:spPr>
        <p:txBody>
          <a:bodyPr wrap="square" rtlCol="0">
            <a:spAutoFit/>
          </a:bodyPr>
          <a:lstStyle/>
          <a:p>
            <a:pPr algn="l"/>
            <a:r>
              <a:rPr lang="en-US" sz="2000" b="1" dirty="0"/>
              <a:t>Product Needs</a:t>
            </a:r>
          </a:p>
        </p:txBody>
      </p:sp>
    </p:spTree>
    <p:extLst>
      <p:ext uri="{BB962C8B-B14F-4D97-AF65-F5344CB8AC3E}">
        <p14:creationId xmlns:p14="http://schemas.microsoft.com/office/powerpoint/2010/main" val="190776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98B242-F0DE-EB4E-9F75-429E737DB2FB}"/>
              </a:ext>
            </a:extLst>
          </p:cNvPr>
          <p:cNvSpPr>
            <a:spLocks noGrp="1"/>
          </p:cNvSpPr>
          <p:nvPr>
            <p:ph type="title"/>
          </p:nvPr>
        </p:nvSpPr>
        <p:spPr/>
        <p:txBody>
          <a:bodyPr/>
          <a:lstStyle/>
          <a:p>
            <a:r>
              <a:rPr lang="en-US" dirty="0"/>
              <a:t>Hybrid File Access</a:t>
            </a:r>
          </a:p>
        </p:txBody>
      </p:sp>
      <p:sp>
        <p:nvSpPr>
          <p:cNvPr id="4" name="Content Placeholder 3">
            <a:extLst>
              <a:ext uri="{FF2B5EF4-FFF2-40B4-BE49-F238E27FC236}">
                <a16:creationId xmlns:a16="http://schemas.microsoft.com/office/drawing/2014/main" id="{9AEE59E7-D3DB-2342-AAC3-0EE3DB184D27}"/>
              </a:ext>
            </a:extLst>
          </p:cNvPr>
          <p:cNvSpPr>
            <a:spLocks noGrp="1"/>
          </p:cNvSpPr>
          <p:nvPr>
            <p:ph sz="half" idx="1"/>
          </p:nvPr>
        </p:nvSpPr>
        <p:spPr>
          <a:xfrm>
            <a:off x="456555" y="1554480"/>
            <a:ext cx="5525117" cy="2842859"/>
          </a:xfrm>
        </p:spPr>
        <p:txBody>
          <a:bodyPr>
            <a:normAutofit fontScale="85000" lnSpcReduction="10000"/>
          </a:bodyPr>
          <a:lstStyle/>
          <a:p>
            <a:r>
              <a:rPr lang="en-US" dirty="0"/>
              <a:t>Jobs could run either on-premise or on the cloud depending on hardware availability</a:t>
            </a:r>
          </a:p>
          <a:p>
            <a:pPr lvl="1"/>
            <a:r>
              <a:rPr lang="en-US" dirty="0"/>
              <a:t>Typically not known till the application is ready to run</a:t>
            </a:r>
          </a:p>
          <a:p>
            <a:endParaRPr lang="en-US" dirty="0"/>
          </a:p>
          <a:p>
            <a:r>
              <a:rPr lang="en-US" dirty="0"/>
              <a:t>Keeping data in-sync between on-premise and cloud is a challenge</a:t>
            </a:r>
          </a:p>
          <a:p>
            <a:endParaRPr lang="en-US" dirty="0"/>
          </a:p>
          <a:p>
            <a:r>
              <a:rPr lang="en-US" dirty="0"/>
              <a:t>Cost of transferring data from the cloud to on-premise is a big factor in determining what can be run on the cloud</a:t>
            </a:r>
          </a:p>
        </p:txBody>
      </p:sp>
      <p:sp>
        <p:nvSpPr>
          <p:cNvPr id="5" name="Content Placeholder 4">
            <a:extLst>
              <a:ext uri="{FF2B5EF4-FFF2-40B4-BE49-F238E27FC236}">
                <a16:creationId xmlns:a16="http://schemas.microsoft.com/office/drawing/2014/main" id="{A66D589A-504A-7748-9F21-6FDC9163247F}"/>
              </a:ext>
            </a:extLst>
          </p:cNvPr>
          <p:cNvSpPr>
            <a:spLocks noGrp="1"/>
          </p:cNvSpPr>
          <p:nvPr>
            <p:ph sz="half" idx="2"/>
          </p:nvPr>
        </p:nvSpPr>
        <p:spPr>
          <a:xfrm>
            <a:off x="6209681" y="1554480"/>
            <a:ext cx="5525117" cy="4846320"/>
          </a:xfrm>
        </p:spPr>
        <p:txBody>
          <a:bodyPr>
            <a:normAutofit/>
          </a:bodyPr>
          <a:lstStyle/>
          <a:p>
            <a:r>
              <a:rPr lang="en-US" sz="1800" dirty="0"/>
              <a:t>Products can generate executables that can run both on-premise and the cloud</a:t>
            </a:r>
          </a:p>
          <a:p>
            <a:endParaRPr lang="en-US" sz="1800" dirty="0"/>
          </a:p>
          <a:p>
            <a:r>
              <a:rPr lang="en-US" sz="1800" dirty="0"/>
              <a:t>Packing all the job’s dependencies into a container significantly reduces the data sync problem</a:t>
            </a:r>
          </a:p>
          <a:p>
            <a:endParaRPr lang="en-US" sz="1800" dirty="0"/>
          </a:p>
          <a:p>
            <a:r>
              <a:rPr lang="en-US" sz="1800" dirty="0"/>
              <a:t>Ability to create summarized data and merge sets of summarized data</a:t>
            </a:r>
          </a:p>
          <a:p>
            <a:endParaRPr lang="en-US" sz="1800" dirty="0"/>
          </a:p>
          <a:p>
            <a:r>
              <a:rPr lang="en-US" sz="1800" dirty="0"/>
              <a:t>Debug/Analysis tools that can be run remotely (close to the data)</a:t>
            </a:r>
          </a:p>
          <a:p>
            <a:endParaRPr lang="en-US" sz="1800" dirty="0"/>
          </a:p>
          <a:p>
            <a:r>
              <a:rPr lang="en-US" sz="1800" dirty="0"/>
              <a:t>Co-locate emulation hardware on the public cloud</a:t>
            </a:r>
          </a:p>
          <a:p>
            <a:endParaRPr lang="en-US" dirty="0"/>
          </a:p>
        </p:txBody>
      </p:sp>
      <p:sp>
        <p:nvSpPr>
          <p:cNvPr id="7" name="TextBox 6">
            <a:extLst>
              <a:ext uri="{FF2B5EF4-FFF2-40B4-BE49-F238E27FC236}">
                <a16:creationId xmlns:a16="http://schemas.microsoft.com/office/drawing/2014/main" id="{04C376AB-86D7-C148-B701-622938655D3D}"/>
              </a:ext>
            </a:extLst>
          </p:cNvPr>
          <p:cNvSpPr txBox="1"/>
          <p:nvPr/>
        </p:nvSpPr>
        <p:spPr>
          <a:xfrm>
            <a:off x="456555" y="1080105"/>
            <a:ext cx="2560022" cy="400110"/>
          </a:xfrm>
          <a:prstGeom prst="rect">
            <a:avLst/>
          </a:prstGeom>
          <a:noFill/>
        </p:spPr>
        <p:txBody>
          <a:bodyPr wrap="square" rtlCol="0">
            <a:spAutoFit/>
          </a:bodyPr>
          <a:lstStyle/>
          <a:p>
            <a:pPr algn="l"/>
            <a:r>
              <a:rPr lang="en-US" sz="2000" b="1" dirty="0"/>
              <a:t>Customer Needs</a:t>
            </a:r>
          </a:p>
        </p:txBody>
      </p:sp>
      <p:sp>
        <p:nvSpPr>
          <p:cNvPr id="8" name="TextBox 7">
            <a:extLst>
              <a:ext uri="{FF2B5EF4-FFF2-40B4-BE49-F238E27FC236}">
                <a16:creationId xmlns:a16="http://schemas.microsoft.com/office/drawing/2014/main" id="{456891E1-B97D-3642-84EF-44547793E7BA}"/>
              </a:ext>
            </a:extLst>
          </p:cNvPr>
          <p:cNvSpPr txBox="1"/>
          <p:nvPr/>
        </p:nvSpPr>
        <p:spPr>
          <a:xfrm>
            <a:off x="6256816" y="1080105"/>
            <a:ext cx="2149311" cy="400110"/>
          </a:xfrm>
          <a:prstGeom prst="rect">
            <a:avLst/>
          </a:prstGeom>
          <a:noFill/>
        </p:spPr>
        <p:txBody>
          <a:bodyPr wrap="square" rtlCol="0">
            <a:spAutoFit/>
          </a:bodyPr>
          <a:lstStyle/>
          <a:p>
            <a:pPr algn="l"/>
            <a:r>
              <a:rPr lang="en-US" sz="2000" b="1" dirty="0"/>
              <a:t>Product Needs</a:t>
            </a:r>
          </a:p>
        </p:txBody>
      </p:sp>
      <p:sp>
        <p:nvSpPr>
          <p:cNvPr id="9" name="TextBox 8">
            <a:extLst>
              <a:ext uri="{FF2B5EF4-FFF2-40B4-BE49-F238E27FC236}">
                <a16:creationId xmlns:a16="http://schemas.microsoft.com/office/drawing/2014/main" id="{5D220EEF-567F-564A-A0D4-DF24E12CB0C4}"/>
              </a:ext>
            </a:extLst>
          </p:cNvPr>
          <p:cNvSpPr txBox="1"/>
          <p:nvPr/>
        </p:nvSpPr>
        <p:spPr>
          <a:xfrm>
            <a:off x="456554" y="4371580"/>
            <a:ext cx="3359542" cy="400110"/>
          </a:xfrm>
          <a:prstGeom prst="rect">
            <a:avLst/>
          </a:prstGeom>
          <a:noFill/>
        </p:spPr>
        <p:txBody>
          <a:bodyPr wrap="square" rtlCol="0">
            <a:spAutoFit/>
          </a:bodyPr>
          <a:lstStyle/>
          <a:p>
            <a:pPr algn="l"/>
            <a:r>
              <a:rPr lang="en-US" sz="2000" b="1" dirty="0"/>
              <a:t>Cloud Vendors Provide</a:t>
            </a:r>
          </a:p>
        </p:txBody>
      </p:sp>
      <p:sp>
        <p:nvSpPr>
          <p:cNvPr id="10" name="Content Placeholder 3">
            <a:extLst>
              <a:ext uri="{FF2B5EF4-FFF2-40B4-BE49-F238E27FC236}">
                <a16:creationId xmlns:a16="http://schemas.microsoft.com/office/drawing/2014/main" id="{DC41C785-4577-F046-B29E-135CC61A2C0E}"/>
              </a:ext>
            </a:extLst>
          </p:cNvPr>
          <p:cNvSpPr txBox="1">
            <a:spLocks/>
          </p:cNvSpPr>
          <p:nvPr/>
        </p:nvSpPr>
        <p:spPr>
          <a:xfrm>
            <a:off x="456554" y="4920220"/>
            <a:ext cx="5525117" cy="1805238"/>
          </a:xfrm>
          <a:prstGeom prst="rect">
            <a:avLst/>
          </a:prstGeom>
        </p:spPr>
        <p:txBody>
          <a:bodyPr vert="horz" lIns="91440" tIns="45720" rIns="91440" bIns="45720" rtlCol="0">
            <a:norm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sz="1800" dirty="0"/>
              <a:t>Cloud hosted NetApp</a:t>
            </a:r>
          </a:p>
          <a:p>
            <a:pPr lvl="1"/>
            <a:r>
              <a:rPr lang="en-US" sz="1400" dirty="0"/>
              <a:t>Seamless sync between on-prem and cloud</a:t>
            </a:r>
          </a:p>
          <a:p>
            <a:pPr lvl="1"/>
            <a:r>
              <a:rPr lang="en-US" sz="1400" dirty="0"/>
              <a:t>No transfer cost (both directions)</a:t>
            </a:r>
          </a:p>
          <a:p>
            <a:pPr lvl="1"/>
            <a:endParaRPr lang="en-US" dirty="0"/>
          </a:p>
          <a:p>
            <a:endParaRPr lang="en-US" dirty="0"/>
          </a:p>
          <a:p>
            <a:endParaRPr lang="en-US" dirty="0"/>
          </a:p>
        </p:txBody>
      </p:sp>
    </p:spTree>
    <p:extLst>
      <p:ext uri="{BB962C8B-B14F-4D97-AF65-F5344CB8AC3E}">
        <p14:creationId xmlns:p14="http://schemas.microsoft.com/office/powerpoint/2010/main" val="144862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p:bldP spid="8" grpId="0"/>
      <p:bldP spid="9" grpId="0"/>
      <p:bldP spid="10"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89D31F-B5DA-D64F-B40C-E2FDA838EC5C}"/>
              </a:ext>
            </a:extLst>
          </p:cNvPr>
          <p:cNvSpPr>
            <a:spLocks noGrp="1"/>
          </p:cNvSpPr>
          <p:nvPr>
            <p:ph type="title"/>
          </p:nvPr>
        </p:nvSpPr>
        <p:spPr/>
        <p:txBody>
          <a:bodyPr/>
          <a:lstStyle/>
          <a:p>
            <a:r>
              <a:rPr lang="en-US" dirty="0"/>
              <a:t>Startups</a:t>
            </a:r>
          </a:p>
        </p:txBody>
      </p:sp>
      <p:sp>
        <p:nvSpPr>
          <p:cNvPr id="4" name="Content Placeholder 3">
            <a:extLst>
              <a:ext uri="{FF2B5EF4-FFF2-40B4-BE49-F238E27FC236}">
                <a16:creationId xmlns:a16="http://schemas.microsoft.com/office/drawing/2014/main" id="{A1B83F51-0850-3647-9066-09EBAE71E91B}"/>
              </a:ext>
            </a:extLst>
          </p:cNvPr>
          <p:cNvSpPr>
            <a:spLocks noGrp="1"/>
          </p:cNvSpPr>
          <p:nvPr>
            <p:ph sz="half" idx="1"/>
          </p:nvPr>
        </p:nvSpPr>
        <p:spPr>
          <a:xfrm>
            <a:off x="456555" y="1554480"/>
            <a:ext cx="5525117" cy="1805238"/>
          </a:xfrm>
        </p:spPr>
        <p:txBody>
          <a:bodyPr/>
          <a:lstStyle/>
          <a:p>
            <a:r>
              <a:rPr lang="en-US" dirty="0"/>
              <a:t>Infrastructure setup is a big issue</a:t>
            </a:r>
          </a:p>
          <a:p>
            <a:pPr lvl="1"/>
            <a:r>
              <a:rPr lang="en-US" dirty="0"/>
              <a:t>No dedicated IT expertise</a:t>
            </a:r>
          </a:p>
          <a:p>
            <a:pPr lvl="1"/>
            <a:endParaRPr lang="en-US" dirty="0"/>
          </a:p>
          <a:p>
            <a:r>
              <a:rPr lang="en-US" dirty="0"/>
              <a:t>EDA tool setup is an overhead</a:t>
            </a:r>
          </a:p>
          <a:p>
            <a:endParaRPr lang="en-US" dirty="0"/>
          </a:p>
          <a:p>
            <a:endParaRPr lang="en-US" dirty="0"/>
          </a:p>
        </p:txBody>
      </p:sp>
      <p:sp>
        <p:nvSpPr>
          <p:cNvPr id="5" name="Content Placeholder 4">
            <a:extLst>
              <a:ext uri="{FF2B5EF4-FFF2-40B4-BE49-F238E27FC236}">
                <a16:creationId xmlns:a16="http://schemas.microsoft.com/office/drawing/2014/main" id="{6C1C1F74-6AD1-C44A-A8F1-9606C15A667F}"/>
              </a:ext>
            </a:extLst>
          </p:cNvPr>
          <p:cNvSpPr>
            <a:spLocks noGrp="1"/>
          </p:cNvSpPr>
          <p:nvPr>
            <p:ph sz="half" idx="2"/>
          </p:nvPr>
        </p:nvSpPr>
        <p:spPr/>
        <p:txBody>
          <a:bodyPr/>
          <a:lstStyle/>
          <a:p>
            <a:r>
              <a:rPr lang="en-US" dirty="0"/>
              <a:t>Startup kit for bringing up a verification optimized infrastructure on each cloud provider</a:t>
            </a:r>
          </a:p>
          <a:p>
            <a:endParaRPr lang="en-US" dirty="0"/>
          </a:p>
          <a:p>
            <a:r>
              <a:rPr lang="en-US" dirty="0"/>
              <a:t>Prebuilt environments (or images) on each cloud provider with our EDA tool bundles pre-installed</a:t>
            </a:r>
          </a:p>
          <a:p>
            <a:pPr lvl="1"/>
            <a:r>
              <a:rPr lang="en-US" dirty="0"/>
              <a:t>Execution Manager</a:t>
            </a:r>
          </a:p>
          <a:p>
            <a:pPr lvl="1"/>
            <a:r>
              <a:rPr lang="en-US" dirty="0"/>
              <a:t>ML Platform</a:t>
            </a:r>
          </a:p>
          <a:p>
            <a:pPr lvl="1"/>
            <a:r>
              <a:rPr lang="en-US" dirty="0"/>
              <a:t>License Server</a:t>
            </a:r>
          </a:p>
          <a:p>
            <a:pPr lvl="1"/>
            <a:r>
              <a:rPr lang="en-US" dirty="0"/>
              <a:t>Different Tool Versions</a:t>
            </a:r>
          </a:p>
        </p:txBody>
      </p:sp>
      <p:sp>
        <p:nvSpPr>
          <p:cNvPr id="7" name="TextBox 6">
            <a:extLst>
              <a:ext uri="{FF2B5EF4-FFF2-40B4-BE49-F238E27FC236}">
                <a16:creationId xmlns:a16="http://schemas.microsoft.com/office/drawing/2014/main" id="{B3F2D1D1-504C-5245-8A2D-FB70D3F88840}"/>
              </a:ext>
            </a:extLst>
          </p:cNvPr>
          <p:cNvSpPr txBox="1"/>
          <p:nvPr/>
        </p:nvSpPr>
        <p:spPr>
          <a:xfrm>
            <a:off x="456555" y="1080105"/>
            <a:ext cx="2560022" cy="400110"/>
          </a:xfrm>
          <a:prstGeom prst="rect">
            <a:avLst/>
          </a:prstGeom>
          <a:noFill/>
        </p:spPr>
        <p:txBody>
          <a:bodyPr wrap="square" rtlCol="0">
            <a:spAutoFit/>
          </a:bodyPr>
          <a:lstStyle/>
          <a:p>
            <a:pPr algn="l"/>
            <a:r>
              <a:rPr lang="en-US" sz="2000" b="1" dirty="0"/>
              <a:t>Customer Needs</a:t>
            </a:r>
          </a:p>
        </p:txBody>
      </p:sp>
      <p:sp>
        <p:nvSpPr>
          <p:cNvPr id="8" name="TextBox 7">
            <a:extLst>
              <a:ext uri="{FF2B5EF4-FFF2-40B4-BE49-F238E27FC236}">
                <a16:creationId xmlns:a16="http://schemas.microsoft.com/office/drawing/2014/main" id="{1ED311C2-C8AB-E242-9A2F-302120C6A91C}"/>
              </a:ext>
            </a:extLst>
          </p:cNvPr>
          <p:cNvSpPr txBox="1"/>
          <p:nvPr/>
        </p:nvSpPr>
        <p:spPr>
          <a:xfrm>
            <a:off x="6256816" y="1080105"/>
            <a:ext cx="2149311" cy="400110"/>
          </a:xfrm>
          <a:prstGeom prst="rect">
            <a:avLst/>
          </a:prstGeom>
          <a:noFill/>
        </p:spPr>
        <p:txBody>
          <a:bodyPr wrap="square" rtlCol="0">
            <a:spAutoFit/>
          </a:bodyPr>
          <a:lstStyle/>
          <a:p>
            <a:pPr algn="l"/>
            <a:r>
              <a:rPr lang="en-US" sz="2000" b="1" dirty="0"/>
              <a:t>Product Needs</a:t>
            </a:r>
          </a:p>
        </p:txBody>
      </p:sp>
      <p:sp>
        <p:nvSpPr>
          <p:cNvPr id="9" name="TextBox 8">
            <a:extLst>
              <a:ext uri="{FF2B5EF4-FFF2-40B4-BE49-F238E27FC236}">
                <a16:creationId xmlns:a16="http://schemas.microsoft.com/office/drawing/2014/main" id="{9DBE2866-BC12-CC44-BED7-294F6F15AE55}"/>
              </a:ext>
            </a:extLst>
          </p:cNvPr>
          <p:cNvSpPr txBox="1"/>
          <p:nvPr/>
        </p:nvSpPr>
        <p:spPr>
          <a:xfrm>
            <a:off x="456554" y="3498282"/>
            <a:ext cx="3359542" cy="400110"/>
          </a:xfrm>
          <a:prstGeom prst="rect">
            <a:avLst/>
          </a:prstGeom>
          <a:noFill/>
        </p:spPr>
        <p:txBody>
          <a:bodyPr wrap="square" rtlCol="0">
            <a:spAutoFit/>
          </a:bodyPr>
          <a:lstStyle/>
          <a:p>
            <a:pPr algn="l"/>
            <a:r>
              <a:rPr lang="en-US" sz="2000" b="1" dirty="0"/>
              <a:t>Cloud Vendors Provide</a:t>
            </a:r>
          </a:p>
        </p:txBody>
      </p:sp>
      <p:sp>
        <p:nvSpPr>
          <p:cNvPr id="11" name="Content Placeholder 3">
            <a:extLst>
              <a:ext uri="{FF2B5EF4-FFF2-40B4-BE49-F238E27FC236}">
                <a16:creationId xmlns:a16="http://schemas.microsoft.com/office/drawing/2014/main" id="{E487146C-8485-0A44-BFCE-C35E0B4DA68A}"/>
              </a:ext>
            </a:extLst>
          </p:cNvPr>
          <p:cNvSpPr txBox="1">
            <a:spLocks/>
          </p:cNvSpPr>
          <p:nvPr/>
        </p:nvSpPr>
        <p:spPr>
          <a:xfrm>
            <a:off x="456554" y="4046922"/>
            <a:ext cx="5525117" cy="1805238"/>
          </a:xfrm>
          <a:prstGeom prst="rect">
            <a:avLst/>
          </a:prstGeom>
        </p:spPr>
        <p:txBody>
          <a:bodyPr vert="horz" lIns="91440" tIns="45720" rIns="91440" bIns="45720" rtlCol="0">
            <a:normAutofit/>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dirty="0"/>
              <a:t>Documents on how to setup an environment</a:t>
            </a:r>
          </a:p>
          <a:p>
            <a:pPr lvl="1"/>
            <a:r>
              <a:rPr lang="en-US" dirty="0"/>
              <a:t>Too many options for each requirement</a:t>
            </a:r>
          </a:p>
          <a:p>
            <a:r>
              <a:rPr lang="en-US" dirty="0"/>
              <a:t>Visualization and Management</a:t>
            </a:r>
          </a:p>
          <a:p>
            <a:pPr lvl="1"/>
            <a:r>
              <a:rPr lang="en-US" dirty="0" err="1"/>
              <a:t>e.g</a:t>
            </a:r>
            <a:r>
              <a:rPr lang="en-US" dirty="0"/>
              <a:t> Nice DCV</a:t>
            </a:r>
          </a:p>
          <a:p>
            <a:pPr lvl="1"/>
            <a:endParaRPr lang="en-US" dirty="0"/>
          </a:p>
          <a:p>
            <a:endParaRPr lang="en-US" dirty="0"/>
          </a:p>
          <a:p>
            <a:endParaRPr lang="en-US" dirty="0"/>
          </a:p>
        </p:txBody>
      </p:sp>
    </p:spTree>
    <p:extLst>
      <p:ext uri="{BB962C8B-B14F-4D97-AF65-F5344CB8AC3E}">
        <p14:creationId xmlns:p14="http://schemas.microsoft.com/office/powerpoint/2010/main" val="142462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7" grpId="0"/>
      <p:bldP spid="8" grpId="0"/>
      <p:bldP spid="9" grpId="0"/>
      <p:bldP spid="11"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Current Cloud Status For Synopsys Tools</a:t>
            </a:r>
          </a:p>
        </p:txBody>
      </p:sp>
      <p:sp>
        <p:nvSpPr>
          <p:cNvPr id="6" name="Text Placeholder 5"/>
          <p:cNvSpPr>
            <a:spLocks noGrp="1"/>
          </p:cNvSpPr>
          <p:nvPr>
            <p:ph type="body" idx="1"/>
          </p:nvPr>
        </p:nvSpPr>
        <p:spPr/>
        <p:txBody>
          <a:bodyPr/>
          <a:lstStyle/>
          <a:p>
            <a:endParaRPr lang="en-US" dirty="0"/>
          </a:p>
        </p:txBody>
      </p:sp>
      <p:sp>
        <p:nvSpPr>
          <p:cNvPr id="7" name="TextBox 6">
            <a:extLst>
              <a:ext uri="{FF2B5EF4-FFF2-40B4-BE49-F238E27FC236}">
                <a16:creationId xmlns:a16="http://schemas.microsoft.com/office/drawing/2014/main" id="{89834AC5-8548-3F43-8D2C-04DBD26D735C}"/>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41350334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1E6D-F196-704A-8272-A3FEEE1F1A46}"/>
              </a:ext>
            </a:extLst>
          </p:cNvPr>
          <p:cNvSpPr>
            <a:spLocks noGrp="1"/>
          </p:cNvSpPr>
          <p:nvPr>
            <p:ph type="title"/>
          </p:nvPr>
        </p:nvSpPr>
        <p:spPr>
          <a:xfrm>
            <a:off x="457200" y="1"/>
            <a:ext cx="11277922" cy="793842"/>
          </a:xfrm>
        </p:spPr>
        <p:txBody>
          <a:bodyPr/>
          <a:lstStyle/>
          <a:p>
            <a:r>
              <a:rPr lang="en-US" dirty="0"/>
              <a:t>Becoming Cloud Native</a:t>
            </a:r>
          </a:p>
        </p:txBody>
      </p:sp>
      <p:graphicFrame>
        <p:nvGraphicFramePr>
          <p:cNvPr id="15" name="Content Placeholder 14">
            <a:extLst>
              <a:ext uri="{FF2B5EF4-FFF2-40B4-BE49-F238E27FC236}">
                <a16:creationId xmlns:a16="http://schemas.microsoft.com/office/drawing/2014/main" id="{D03A2990-4631-054E-94D1-A710E85EF3A2}"/>
              </a:ext>
            </a:extLst>
          </p:cNvPr>
          <p:cNvGraphicFramePr>
            <a:graphicFrameLocks noGrp="1"/>
          </p:cNvGraphicFramePr>
          <p:nvPr>
            <p:ph idx="1"/>
          </p:nvPr>
        </p:nvGraphicFramePr>
        <p:xfrm>
          <a:off x="609601" y="924440"/>
          <a:ext cx="10972797" cy="1657104"/>
        </p:xfrm>
        <a:graphic>
          <a:graphicData uri="http://schemas.openxmlformats.org/drawingml/2006/table">
            <a:tbl>
              <a:tblPr firstRow="1" bandRow="1">
                <a:tableStyleId>{7DF18680-E054-41AD-8BC1-D1AEF772440D}</a:tableStyleId>
              </a:tblPr>
              <a:tblGrid>
                <a:gridCol w="2533094">
                  <a:extLst>
                    <a:ext uri="{9D8B030D-6E8A-4147-A177-3AD203B41FA5}">
                      <a16:colId xmlns:a16="http://schemas.microsoft.com/office/drawing/2014/main" val="2992338072"/>
                    </a:ext>
                  </a:extLst>
                </a:gridCol>
                <a:gridCol w="8439703">
                  <a:extLst>
                    <a:ext uri="{9D8B030D-6E8A-4147-A177-3AD203B41FA5}">
                      <a16:colId xmlns:a16="http://schemas.microsoft.com/office/drawing/2014/main" val="2777650270"/>
                    </a:ext>
                  </a:extLst>
                </a:gridCol>
              </a:tblGrid>
              <a:tr h="261107">
                <a:tc>
                  <a:txBody>
                    <a:bodyPr/>
                    <a:lstStyle/>
                    <a:p>
                      <a:pPr algn="l" fontAlgn="b"/>
                      <a:r>
                        <a:rPr lang="en-US" sz="1600" b="0" u="none" strike="noStrike" dirty="0">
                          <a:solidFill>
                            <a:schemeClr val="tx1"/>
                          </a:solidFill>
                          <a:effectLst/>
                          <a:latin typeface="+mj-lt"/>
                        </a:rPr>
                        <a:t>Feature</a:t>
                      </a:r>
                      <a:endParaRPr lang="en-US" sz="1600" b="0" i="0" u="none" strike="noStrike" dirty="0">
                        <a:solidFill>
                          <a:schemeClr val="tx1"/>
                        </a:solidFill>
                        <a:effectLst/>
                        <a:latin typeface="+mj-lt"/>
                      </a:endParaRPr>
                    </a:p>
                  </a:txBody>
                  <a:tcPr marL="97412" marR="5972" marT="5972" marB="9144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endParaRPr lang="en-US" sz="1600" b="0" i="0" u="none" strike="noStrike" dirty="0">
                        <a:solidFill>
                          <a:schemeClr val="tx1"/>
                        </a:solidFill>
                        <a:effectLst/>
                        <a:latin typeface="+mj-lt"/>
                      </a:endParaRPr>
                    </a:p>
                  </a:txBody>
                  <a:tcPr marL="5972" marR="5972" marT="5972" marB="9144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50333246"/>
                  </a:ext>
                </a:extLst>
              </a:tr>
              <a:tr h="328963">
                <a:tc>
                  <a:txBody>
                    <a:bodyPr/>
                    <a:lstStyle/>
                    <a:p>
                      <a:pPr algn="l" fontAlgn="b"/>
                      <a:r>
                        <a:rPr lang="en-US" sz="1400" u="none" strike="noStrike" dirty="0">
                          <a:effectLst/>
                          <a:latin typeface="+mj-lt"/>
                        </a:rPr>
                        <a:t>OS Compatibility</a:t>
                      </a:r>
                      <a:endParaRPr lang="en-US" sz="14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l" fontAlgn="b"/>
                      <a:r>
                        <a:rPr lang="en-US" sz="1100" b="0" i="0" u="none" strike="noStrike" dirty="0">
                          <a:solidFill>
                            <a:schemeClr val="tx1"/>
                          </a:solidFill>
                          <a:effectLst/>
                          <a:latin typeface="+mj-lt"/>
                          <a:ea typeface="Arial Unicode MS" panose="020B0604020202020204" pitchFamily="34" charset="-128"/>
                        </a:rPr>
                        <a:t>Doe the tool work without issues on cloud vendor OS (on a supported QSC machine)?</a:t>
                      </a: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4797408"/>
                  </a:ext>
                </a:extLst>
              </a:tr>
              <a:tr h="328963">
                <a:tc>
                  <a:txBody>
                    <a:bodyPr/>
                    <a:lstStyle/>
                    <a:p>
                      <a:pPr algn="l" fontAlgn="b"/>
                      <a:r>
                        <a:rPr lang="en-US" sz="1400" u="none" strike="noStrike" dirty="0">
                          <a:effectLst/>
                          <a:latin typeface="+mj-lt"/>
                        </a:rPr>
                        <a:t>License/Metering access</a:t>
                      </a:r>
                      <a:endParaRPr lang="en-US" sz="14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l" fontAlgn="b"/>
                      <a:r>
                        <a:rPr lang="en-US" sz="1100" u="none" strike="noStrike" dirty="0">
                          <a:solidFill>
                            <a:schemeClr val="tx1"/>
                          </a:solidFill>
                          <a:effectLst/>
                          <a:latin typeface="+mj-lt"/>
                        </a:rPr>
                        <a:t>Can we host the license keys / checkout on Cloud ?</a:t>
                      </a:r>
                      <a:endParaRPr lang="en-US" sz="1100" b="0" i="0" u="none" strike="noStrike" dirty="0">
                        <a:solidFill>
                          <a:schemeClr val="tx1"/>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5736493"/>
                  </a:ext>
                </a:extLst>
              </a:tr>
              <a:tr h="328963">
                <a:tc>
                  <a:txBody>
                    <a:bodyPr/>
                    <a:lstStyle/>
                    <a:p>
                      <a:pPr algn="l" fontAlgn="b"/>
                      <a:r>
                        <a:rPr lang="en-US" sz="1400" u="none" strike="noStrike" dirty="0">
                          <a:effectLst/>
                          <a:latin typeface="+mj-lt"/>
                        </a:rPr>
                        <a:t>Scale</a:t>
                      </a:r>
                      <a:endParaRPr lang="en-US" sz="14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l" fontAlgn="b"/>
                      <a:r>
                        <a:rPr lang="en-US" sz="1100" b="0" i="0" u="none" strike="noStrike" dirty="0">
                          <a:solidFill>
                            <a:schemeClr val="tx1"/>
                          </a:solidFill>
                          <a:effectLst/>
                          <a:latin typeface="+mj-lt"/>
                        </a:rPr>
                        <a:t>How much compute capacity can the tool use ?</a:t>
                      </a: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40806611"/>
                  </a:ext>
                </a:extLst>
              </a:tr>
              <a:tr h="328963">
                <a:tc>
                  <a:txBody>
                    <a:bodyPr/>
                    <a:lstStyle/>
                    <a:p>
                      <a:pPr algn="l" fontAlgn="b"/>
                      <a:r>
                        <a:rPr lang="en-US" sz="1400" b="0" i="0" u="none" strike="noStrike" dirty="0">
                          <a:solidFill>
                            <a:srgbClr val="000000"/>
                          </a:solidFill>
                          <a:effectLst/>
                          <a:latin typeface="+mj-lt"/>
                        </a:rPr>
                        <a:t>IO dependency</a:t>
                      </a:r>
                    </a:p>
                  </a:txBody>
                  <a:tcPr marL="97412" marR="5972" marT="597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How much is the tool dependent on NFS ?</a:t>
                      </a:r>
                      <a:endParaRPr lang="en-US" sz="1050" b="0" i="0" u="none" strike="noStrike" dirty="0">
                        <a:solidFill>
                          <a:schemeClr val="tx1"/>
                        </a:solidFill>
                        <a:effectLst/>
                        <a:latin typeface="+mj-lt"/>
                      </a:endParaRPr>
                    </a:p>
                  </a:txBody>
                  <a:tcPr marL="5972" marR="5972" marT="597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835095"/>
                  </a:ext>
                </a:extLst>
              </a:tr>
            </a:tbl>
          </a:graphicData>
        </a:graphic>
      </p:graphicFrame>
      <p:graphicFrame>
        <p:nvGraphicFramePr>
          <p:cNvPr id="5" name="Content Placeholder 14">
            <a:extLst>
              <a:ext uri="{FF2B5EF4-FFF2-40B4-BE49-F238E27FC236}">
                <a16:creationId xmlns:a16="http://schemas.microsoft.com/office/drawing/2014/main" id="{01E497A8-6B67-9F47-BA95-3503055F1D7D}"/>
              </a:ext>
            </a:extLst>
          </p:cNvPr>
          <p:cNvGraphicFramePr>
            <a:graphicFrameLocks/>
          </p:cNvGraphicFramePr>
          <p:nvPr/>
        </p:nvGraphicFramePr>
        <p:xfrm>
          <a:off x="609600" y="2626451"/>
          <a:ext cx="10972797" cy="1366361"/>
        </p:xfrm>
        <a:graphic>
          <a:graphicData uri="http://schemas.openxmlformats.org/drawingml/2006/table">
            <a:tbl>
              <a:tblPr bandRow="1">
                <a:tableStyleId>{7DF18680-E054-41AD-8BC1-D1AEF772440D}</a:tableStyleId>
              </a:tblPr>
              <a:tblGrid>
                <a:gridCol w="2541973">
                  <a:extLst>
                    <a:ext uri="{9D8B030D-6E8A-4147-A177-3AD203B41FA5}">
                      <a16:colId xmlns:a16="http://schemas.microsoft.com/office/drawing/2014/main" val="2992338072"/>
                    </a:ext>
                  </a:extLst>
                </a:gridCol>
                <a:gridCol w="8430824">
                  <a:extLst>
                    <a:ext uri="{9D8B030D-6E8A-4147-A177-3AD203B41FA5}">
                      <a16:colId xmlns:a16="http://schemas.microsoft.com/office/drawing/2014/main" val="2777650270"/>
                    </a:ext>
                  </a:extLst>
                </a:gridCol>
              </a:tblGrid>
              <a:tr h="328963">
                <a:tc>
                  <a:txBody>
                    <a:bodyPr/>
                    <a:lstStyle/>
                    <a:p>
                      <a:pPr algn="l" fontAlgn="b"/>
                      <a:r>
                        <a:rPr lang="en-US" sz="1400" u="none" strike="noStrike" dirty="0">
                          <a:effectLst/>
                          <a:latin typeface="+mj-lt"/>
                        </a:rPr>
                        <a:t>Distributed computing</a:t>
                      </a:r>
                      <a:endParaRPr lang="en-US" sz="14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b="0" i="0" u="none" strike="noStrike" kern="1200" dirty="0">
                          <a:solidFill>
                            <a:schemeClr val="tx1"/>
                          </a:solidFill>
                          <a:effectLst/>
                          <a:latin typeface="+mn-lt"/>
                          <a:ea typeface="Arial Unicode MS" panose="020B0604020202020204" pitchFamily="34" charset="-128"/>
                          <a:cs typeface="+mn-cs"/>
                        </a:rPr>
                        <a:t>Does the tool support usage of large number of cloud nodes ?</a:t>
                      </a:r>
                    </a:p>
                  </a:txBody>
                  <a:tcPr marL="5972" marR="5972" marT="597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797408"/>
                  </a:ext>
                </a:extLst>
              </a:tr>
              <a:tr h="379472">
                <a:tc>
                  <a:txBody>
                    <a:bodyPr/>
                    <a:lstStyle/>
                    <a:p>
                      <a:pPr algn="l" fontAlgn="b"/>
                      <a:r>
                        <a:rPr lang="en-US" sz="1400" b="0" i="0" u="none" strike="noStrike" dirty="0">
                          <a:solidFill>
                            <a:srgbClr val="000000"/>
                          </a:solidFill>
                          <a:effectLst/>
                          <a:latin typeface="+mj-lt"/>
                        </a:rPr>
                        <a:t>Cloud data storage models</a:t>
                      </a: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l" fontAlgn="b"/>
                      <a:r>
                        <a:rPr lang="en-US" sz="1100" u="none" strike="noStrike" dirty="0">
                          <a:solidFill>
                            <a:schemeClr val="tx1"/>
                          </a:solidFill>
                          <a:effectLst/>
                        </a:rPr>
                        <a:t>Does the tool support cloud based data storage (like Key-Value storage, not just NFS)?</a:t>
                      </a:r>
                      <a:endParaRPr lang="en-US" sz="1100" b="0" i="0" u="none" strike="noStrike" kern="1200" dirty="0">
                        <a:solidFill>
                          <a:schemeClr val="tx1"/>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5736493"/>
                  </a:ext>
                </a:extLst>
              </a:tr>
              <a:tr h="328963">
                <a:tc>
                  <a:txBody>
                    <a:bodyPr/>
                    <a:lstStyle/>
                    <a:p>
                      <a:pPr algn="l" fontAlgn="b"/>
                      <a:r>
                        <a:rPr lang="en-US" sz="1400" b="0" i="0" u="none" strike="noStrike" dirty="0">
                          <a:solidFill>
                            <a:srgbClr val="000000"/>
                          </a:solidFill>
                          <a:effectLst/>
                          <a:latin typeface="+mj-lt"/>
                        </a:rPr>
                        <a:t>Cloud job scheduling</a:t>
                      </a: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l" fontAlgn="b"/>
                      <a:r>
                        <a:rPr lang="en-US" sz="1100" i="0" u="none" strike="noStrike" dirty="0">
                          <a:solidFill>
                            <a:schemeClr val="tx1"/>
                          </a:solidFill>
                          <a:effectLst/>
                          <a:latin typeface="+mj-lt"/>
                        </a:rPr>
                        <a:t>Does the tool run under schedulers favored by cloud vendors - like AWS Batch, PBS ?</a:t>
                      </a:r>
                      <a:endParaRPr lang="en-US" sz="1100" b="0" i="0" u="none" strike="noStrike" kern="1200" dirty="0">
                        <a:solidFill>
                          <a:schemeClr val="tx1"/>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40806611"/>
                  </a:ext>
                </a:extLst>
              </a:tr>
              <a:tr h="328963">
                <a:tc>
                  <a:txBody>
                    <a:bodyPr/>
                    <a:lstStyle/>
                    <a:p>
                      <a:pPr algn="l" fontAlgn="b"/>
                      <a:r>
                        <a:rPr lang="en-US" sz="1400" b="0" i="0" u="none" strike="noStrike" dirty="0">
                          <a:solidFill>
                            <a:srgbClr val="000000"/>
                          </a:solidFill>
                          <a:effectLst/>
                          <a:latin typeface="+mj-lt"/>
                        </a:rPr>
                        <a:t>Flow/Data optimization</a:t>
                      </a:r>
                    </a:p>
                  </a:txBody>
                  <a:tcPr marL="97412" marR="5972" marT="597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1100" b="0" i="0" u="none" strike="noStrike" kern="1200" dirty="0">
                          <a:solidFill>
                            <a:schemeClr val="tx1"/>
                          </a:solidFill>
                          <a:effectLst/>
                          <a:latin typeface="+mn-lt"/>
                          <a:ea typeface="Arial Unicode MS" panose="020B0604020202020204" pitchFamily="34" charset="-128"/>
                          <a:cs typeface="+mn-cs"/>
                        </a:rPr>
                        <a:t>Is data transfer optimized ? Do tools work in coordination on cloud? Do the runs support burst/hybrid modes of running? </a:t>
                      </a:r>
                    </a:p>
                  </a:txBody>
                  <a:tcPr marL="5972" marR="5972" marT="597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24509268"/>
                  </a:ext>
                </a:extLst>
              </a:tr>
            </a:tbl>
          </a:graphicData>
        </a:graphic>
      </p:graphicFrame>
      <p:graphicFrame>
        <p:nvGraphicFramePr>
          <p:cNvPr id="7" name="Content Placeholder 14">
            <a:extLst>
              <a:ext uri="{FF2B5EF4-FFF2-40B4-BE49-F238E27FC236}">
                <a16:creationId xmlns:a16="http://schemas.microsoft.com/office/drawing/2014/main" id="{6B56EF51-9086-C043-AFF6-4F57FC82BDBE}"/>
              </a:ext>
            </a:extLst>
          </p:cNvPr>
          <p:cNvGraphicFramePr>
            <a:graphicFrameLocks/>
          </p:cNvGraphicFramePr>
          <p:nvPr/>
        </p:nvGraphicFramePr>
        <p:xfrm>
          <a:off x="609600" y="4050175"/>
          <a:ext cx="10972797" cy="2302741"/>
        </p:xfrm>
        <a:graphic>
          <a:graphicData uri="http://schemas.openxmlformats.org/drawingml/2006/table">
            <a:tbl>
              <a:tblPr bandRow="1">
                <a:tableStyleId>{7DF18680-E054-41AD-8BC1-D1AEF772440D}</a:tableStyleId>
              </a:tblPr>
              <a:tblGrid>
                <a:gridCol w="2541973">
                  <a:extLst>
                    <a:ext uri="{9D8B030D-6E8A-4147-A177-3AD203B41FA5}">
                      <a16:colId xmlns:a16="http://schemas.microsoft.com/office/drawing/2014/main" val="2992338072"/>
                    </a:ext>
                  </a:extLst>
                </a:gridCol>
                <a:gridCol w="8430824">
                  <a:extLst>
                    <a:ext uri="{9D8B030D-6E8A-4147-A177-3AD203B41FA5}">
                      <a16:colId xmlns:a16="http://schemas.microsoft.com/office/drawing/2014/main" val="2777650270"/>
                    </a:ext>
                  </a:extLst>
                </a:gridCol>
              </a:tblGrid>
              <a:tr h="328963">
                <a:tc>
                  <a:txBody>
                    <a:bodyPr/>
                    <a:lstStyle/>
                    <a:p>
                      <a:pPr algn="l" fontAlgn="b"/>
                      <a:r>
                        <a:rPr lang="en-US" sz="1400" b="0" i="0" u="none" strike="noStrike" dirty="0">
                          <a:solidFill>
                            <a:srgbClr val="000000"/>
                          </a:solidFill>
                          <a:effectLst/>
                          <a:latin typeface="+mj-lt"/>
                        </a:rPr>
                        <a:t>Cloud native packaging</a:t>
                      </a:r>
                    </a:p>
                  </a:txBody>
                  <a:tcPr marR="5972" marT="597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b="0" i="0" u="none" strike="noStrike" dirty="0">
                          <a:solidFill>
                            <a:schemeClr val="tx1"/>
                          </a:solidFill>
                          <a:effectLst/>
                          <a:latin typeface="+mj-lt"/>
                        </a:rPr>
                        <a:t>Does the tool use cloud Container technology to bypass Cloud OS compatibility issues ?</a:t>
                      </a:r>
                    </a:p>
                  </a:txBody>
                  <a:tcPr marL="5972" marR="5972" marT="597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797408"/>
                  </a:ext>
                </a:extLst>
              </a:tr>
              <a:tr h="328963">
                <a:tc>
                  <a:txBody>
                    <a:bodyPr/>
                    <a:lstStyle/>
                    <a:p>
                      <a:pPr algn="l" fontAlgn="b"/>
                      <a:r>
                        <a:rPr lang="en-US" sz="1400" b="0" i="0" u="none" strike="noStrike" dirty="0">
                          <a:solidFill>
                            <a:srgbClr val="000000"/>
                          </a:solidFill>
                          <a:effectLst/>
                          <a:latin typeface="+mj-lt"/>
                        </a:rPr>
                        <a:t>Cloud native data usage</a:t>
                      </a:r>
                    </a:p>
                  </a:txBody>
                  <a:tcPr marR="5972" marT="5972" marB="0" anchor="ctr">
                    <a:lnL w="12700" cap="flat" cmpd="sng" algn="ctr">
                      <a:solidFill>
                        <a:schemeClr val="tx1"/>
                      </a:solidFill>
                      <a:prstDash val="solid"/>
                      <a:round/>
                      <a:headEnd type="none" w="med" len="med"/>
                      <a:tailEnd type="none" w="med" len="med"/>
                    </a:lnL>
                  </a:tcPr>
                </a:tc>
                <a:tc>
                  <a:txBody>
                    <a:bodyPr/>
                    <a:lstStyle/>
                    <a:p>
                      <a:pPr algn="l" fontAlgn="b"/>
                      <a:r>
                        <a:rPr lang="en-US" sz="1100" u="none" strike="noStrike" dirty="0">
                          <a:solidFill>
                            <a:schemeClr val="tx1"/>
                          </a:solidFill>
                          <a:effectLst/>
                          <a:latin typeface="+mj-lt"/>
                        </a:rPr>
                        <a:t>Does the tool support cloud data primitives (like S3, Object Storage) ?</a:t>
                      </a:r>
                      <a:endParaRPr lang="en-US" sz="1100" b="0" i="0" u="none" strike="noStrike" dirty="0">
                        <a:solidFill>
                          <a:schemeClr val="tx1"/>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4964017"/>
                  </a:ext>
                </a:extLst>
              </a:tr>
              <a:tr h="328963">
                <a:tc>
                  <a:txBody>
                    <a:bodyPr/>
                    <a:lstStyle/>
                    <a:p>
                      <a:pPr algn="l" fontAlgn="b"/>
                      <a:r>
                        <a:rPr lang="en-US" sz="1400" u="none" strike="noStrike" dirty="0">
                          <a:effectLst/>
                          <a:latin typeface="+mj-lt"/>
                        </a:rPr>
                        <a:t>Application checkpointing</a:t>
                      </a:r>
                      <a:endParaRPr lang="en-US" sz="14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l" fontAlgn="b"/>
                      <a:r>
                        <a:rPr lang="en-US" sz="1100" b="0" i="0" u="none" strike="noStrike" kern="1200" dirty="0">
                          <a:solidFill>
                            <a:schemeClr val="tx1"/>
                          </a:solidFill>
                          <a:effectLst/>
                          <a:latin typeface="+mj-lt"/>
                          <a:ea typeface="Arial Unicode MS" panose="020B0604020202020204" pitchFamily="34" charset="-128"/>
                          <a:cs typeface="+mn-cs"/>
                        </a:rPr>
                        <a:t>Does the tool work well when jobs are halted and resumed at will ?</a:t>
                      </a:r>
                      <a:endParaRPr lang="en-US" sz="1100" b="0" i="0" u="none" strike="noStrike" kern="1200" dirty="0">
                        <a:solidFill>
                          <a:schemeClr val="tx1"/>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70790272"/>
                  </a:ext>
                </a:extLst>
              </a:tr>
              <a:tr h="328963">
                <a:tc>
                  <a:txBody>
                    <a:bodyPr/>
                    <a:lstStyle/>
                    <a:p>
                      <a:pPr algn="l" fontAlgn="b"/>
                      <a:r>
                        <a:rPr lang="en-US" sz="1400" u="none" strike="noStrike" dirty="0">
                          <a:effectLst/>
                          <a:latin typeface="+mj-lt"/>
                        </a:rPr>
                        <a:t>Cloud HPC  support</a:t>
                      </a:r>
                      <a:endParaRPr lang="en-US" sz="14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l" fontAlgn="b"/>
                      <a:r>
                        <a:rPr lang="en-US" sz="1100" b="0" i="0" u="none" strike="noStrike" kern="1200" dirty="0">
                          <a:solidFill>
                            <a:schemeClr val="tx1"/>
                          </a:solidFill>
                          <a:effectLst/>
                          <a:latin typeface="+mn-lt"/>
                          <a:ea typeface="Arial Unicode MS" panose="020B0604020202020204" pitchFamily="34" charset="-128"/>
                          <a:cs typeface="+mn-cs"/>
                        </a:rPr>
                        <a:t>Can the tool make use of high performance components on cloud (</a:t>
                      </a:r>
                      <a:r>
                        <a:rPr lang="en-US" sz="1100" b="0" i="0" u="none" strike="noStrike" kern="1200" dirty="0" err="1">
                          <a:solidFill>
                            <a:schemeClr val="tx1"/>
                          </a:solidFill>
                          <a:effectLst/>
                          <a:latin typeface="+mn-lt"/>
                          <a:ea typeface="Arial Unicode MS" panose="020B0604020202020204" pitchFamily="34" charset="-128"/>
                          <a:cs typeface="+mn-cs"/>
                        </a:rPr>
                        <a:t>Infiniband</a:t>
                      </a:r>
                      <a:r>
                        <a:rPr lang="en-US" sz="1100" b="0" i="0" u="none" strike="noStrike" kern="1200" dirty="0">
                          <a:solidFill>
                            <a:schemeClr val="tx1"/>
                          </a:solidFill>
                          <a:effectLst/>
                          <a:latin typeface="+mn-lt"/>
                          <a:ea typeface="Arial Unicode MS" panose="020B0604020202020204" pitchFamily="34" charset="-128"/>
                          <a:cs typeface="+mn-cs"/>
                        </a:rPr>
                        <a:t>, </a:t>
                      </a:r>
                      <a:r>
                        <a:rPr lang="en-US" sz="1100" b="0" i="0" u="none" strike="noStrike" kern="1200" dirty="0" err="1">
                          <a:solidFill>
                            <a:schemeClr val="tx1"/>
                          </a:solidFill>
                          <a:effectLst/>
                          <a:latin typeface="+mn-lt"/>
                          <a:ea typeface="Arial Unicode MS" panose="020B0604020202020204" pitchFamily="34" charset="-128"/>
                          <a:cs typeface="+mn-cs"/>
                        </a:rPr>
                        <a:t>Lustre</a:t>
                      </a:r>
                      <a:r>
                        <a:rPr lang="en-US" sz="1100" b="0" i="0" u="none" strike="noStrike" kern="1200" dirty="0">
                          <a:solidFill>
                            <a:schemeClr val="tx1"/>
                          </a:solidFill>
                          <a:effectLst/>
                          <a:latin typeface="+mn-lt"/>
                          <a:ea typeface="Arial Unicode MS" panose="020B0604020202020204" pitchFamily="34" charset="-128"/>
                          <a:cs typeface="+mn-cs"/>
                        </a:rPr>
                        <a:t>) ?</a:t>
                      </a: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5386449"/>
                  </a:ext>
                </a:extLst>
              </a:tr>
              <a:tr h="328963">
                <a:tc>
                  <a:txBody>
                    <a:bodyPr/>
                    <a:lstStyle/>
                    <a:p>
                      <a:pPr algn="l" fontAlgn="b"/>
                      <a:r>
                        <a:rPr lang="en-US" sz="1400" u="none" strike="noStrike" dirty="0">
                          <a:effectLst/>
                          <a:latin typeface="+mj-lt"/>
                        </a:rPr>
                        <a:t>Elasticity</a:t>
                      </a:r>
                      <a:endParaRPr lang="en-US" sz="14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l" fontAlgn="b"/>
                      <a:r>
                        <a:rPr lang="en-US" sz="1100" u="none" strike="noStrike" dirty="0">
                          <a:solidFill>
                            <a:schemeClr val="tx1"/>
                          </a:solidFill>
                          <a:effectLst/>
                          <a:latin typeface="+mj-lt"/>
                        </a:rPr>
                        <a:t>Can the tool dynamically scale its demand and throughput using more/less capacity ?</a:t>
                      </a:r>
                      <a:endParaRPr kumimoji="0" lang="en-US" sz="1100" b="0" i="0" u="none" strike="noStrike" kern="1200" cap="none" spc="0" normalizeH="0" baseline="0" noProof="0" dirty="0">
                        <a:ln>
                          <a:noFill/>
                        </a:ln>
                        <a:solidFill>
                          <a:schemeClr val="tx1"/>
                        </a:solidFill>
                        <a:effectLst/>
                        <a:uLnTx/>
                        <a:uFillTx/>
                        <a:latin typeface="Century Gothic" panose="020F0302020204030204"/>
                        <a:ea typeface="+mn-ea"/>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33176625"/>
                  </a:ext>
                </a:extLst>
              </a:tr>
              <a:tr h="328963">
                <a:tc>
                  <a:txBody>
                    <a:bodyPr/>
                    <a:lstStyle/>
                    <a:p>
                      <a:pPr algn="l" fontAlgn="b"/>
                      <a:r>
                        <a:rPr lang="en-US" sz="1400" b="0" i="0" u="none" strike="noStrike" dirty="0">
                          <a:solidFill>
                            <a:srgbClr val="000000"/>
                          </a:solidFill>
                          <a:effectLst/>
                          <a:latin typeface="+mj-lt"/>
                        </a:rPr>
                        <a:t>Application Security</a:t>
                      </a:r>
                    </a:p>
                  </a:txBody>
                  <a:tcPr marR="5972" marT="5972" marB="0" anchor="ctr">
                    <a:lnL w="12700" cap="flat" cmpd="sng" algn="ctr">
                      <a:solidFill>
                        <a:schemeClr val="tx1"/>
                      </a:solidFill>
                      <a:prstDash val="solid"/>
                      <a:round/>
                      <a:headEnd type="none" w="med" len="med"/>
                      <a:tailEnd type="none" w="med" len="med"/>
                    </a:lnL>
                  </a:tcPr>
                </a:tc>
                <a:tc>
                  <a:txBody>
                    <a:bodyPr/>
                    <a:lstStyle/>
                    <a:p>
                      <a:pPr algn="l" fontAlgn="b"/>
                      <a:r>
                        <a:rPr kumimoji="0" lang="en-US" sz="1100" b="0" i="0" u="none" strike="noStrike" kern="1200" cap="none" spc="0" normalizeH="0" baseline="0" noProof="0" dirty="0">
                          <a:ln>
                            <a:noFill/>
                          </a:ln>
                          <a:solidFill>
                            <a:schemeClr val="tx1"/>
                          </a:solidFill>
                          <a:effectLst/>
                          <a:uLnTx/>
                          <a:uFillTx/>
                          <a:latin typeface="+mn-lt"/>
                          <a:ea typeface="+mn-ea"/>
                          <a:cs typeface="+mn-cs"/>
                        </a:rPr>
                        <a:t>Does the tool support cloud native security like data encryption and application hardening ?</a:t>
                      </a: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89620338"/>
                  </a:ext>
                </a:extLst>
              </a:tr>
              <a:tr h="328963">
                <a:tc>
                  <a:txBody>
                    <a:bodyPr/>
                    <a:lstStyle/>
                    <a:p>
                      <a:pPr algn="l" fontAlgn="b"/>
                      <a:r>
                        <a:rPr lang="en-US" sz="1400" b="0" i="0" u="none" strike="noStrike" dirty="0">
                          <a:solidFill>
                            <a:srgbClr val="000000"/>
                          </a:solidFill>
                          <a:effectLst/>
                          <a:latin typeface="+mj-lt"/>
                        </a:rPr>
                        <a:t>License scaling</a:t>
                      </a:r>
                    </a:p>
                  </a:txBody>
                  <a:tcPr marR="5972" marT="597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kumimoji="0" lang="en-US" sz="1100" b="0" i="0" u="none" strike="noStrike" kern="1200" cap="none" spc="0" normalizeH="0" baseline="0" noProof="0" dirty="0">
                          <a:ln>
                            <a:noFill/>
                          </a:ln>
                          <a:solidFill>
                            <a:schemeClr val="tx1"/>
                          </a:solidFill>
                          <a:effectLst/>
                          <a:uLnTx/>
                          <a:uFillTx/>
                          <a:latin typeface="+mn-lt"/>
                          <a:ea typeface="+mn-ea"/>
                          <a:cs typeface="+mn-cs"/>
                        </a:rPr>
                        <a:t>Does the tool optimize checkouts for cloud scale? Does it allow metering in the order of hours?</a:t>
                      </a:r>
                    </a:p>
                  </a:txBody>
                  <a:tcPr marL="5972" marR="5972" marT="597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911452"/>
                  </a:ext>
                </a:extLst>
              </a:tr>
            </a:tbl>
          </a:graphicData>
        </a:graphic>
      </p:graphicFrame>
      <p:sp>
        <p:nvSpPr>
          <p:cNvPr id="6" name="TextBox 5">
            <a:extLst>
              <a:ext uri="{FF2B5EF4-FFF2-40B4-BE49-F238E27FC236}">
                <a16:creationId xmlns:a16="http://schemas.microsoft.com/office/drawing/2014/main" id="{42A02AB5-8D5E-9140-A1FF-CC0004B734F0}"/>
              </a:ext>
            </a:extLst>
          </p:cNvPr>
          <p:cNvSpPr txBox="1"/>
          <p:nvPr/>
        </p:nvSpPr>
        <p:spPr>
          <a:xfrm rot="16200000">
            <a:off x="-101248" y="1525047"/>
            <a:ext cx="914033" cy="369332"/>
          </a:xfrm>
          <a:prstGeom prst="rect">
            <a:avLst/>
          </a:prstGeom>
          <a:noFill/>
          <a:ln>
            <a:solidFill>
              <a:srgbClr val="C00000"/>
            </a:solidFill>
          </a:ln>
        </p:spPr>
        <p:txBody>
          <a:bodyPr wrap="none" rtlCol="0">
            <a:spAutoFit/>
          </a:bodyPr>
          <a:lstStyle/>
          <a:p>
            <a:r>
              <a:rPr lang="en-US" sz="1800"/>
              <a:t>Ready</a:t>
            </a:r>
          </a:p>
        </p:txBody>
      </p:sp>
      <p:sp>
        <p:nvSpPr>
          <p:cNvPr id="10" name="TextBox 9">
            <a:extLst>
              <a:ext uri="{FF2B5EF4-FFF2-40B4-BE49-F238E27FC236}">
                <a16:creationId xmlns:a16="http://schemas.microsoft.com/office/drawing/2014/main" id="{BDDA256F-6DA9-5341-8A07-B05797663FA5}"/>
              </a:ext>
            </a:extLst>
          </p:cNvPr>
          <p:cNvSpPr txBox="1"/>
          <p:nvPr/>
        </p:nvSpPr>
        <p:spPr>
          <a:xfrm rot="16200000">
            <a:off x="-312844" y="3139533"/>
            <a:ext cx="1337226" cy="369332"/>
          </a:xfrm>
          <a:prstGeom prst="rect">
            <a:avLst/>
          </a:prstGeom>
          <a:noFill/>
          <a:ln>
            <a:solidFill>
              <a:schemeClr val="accent1">
                <a:lumMod val="60000"/>
                <a:lumOff val="40000"/>
              </a:schemeClr>
            </a:solidFill>
          </a:ln>
        </p:spPr>
        <p:txBody>
          <a:bodyPr wrap="none" rtlCol="0">
            <a:spAutoFit/>
          </a:bodyPr>
          <a:lstStyle/>
          <a:p>
            <a:r>
              <a:rPr lang="en-US" sz="1800"/>
              <a:t>Optimized</a:t>
            </a:r>
          </a:p>
        </p:txBody>
      </p:sp>
      <p:sp>
        <p:nvSpPr>
          <p:cNvPr id="11" name="TextBox 10">
            <a:extLst>
              <a:ext uri="{FF2B5EF4-FFF2-40B4-BE49-F238E27FC236}">
                <a16:creationId xmlns:a16="http://schemas.microsoft.com/office/drawing/2014/main" id="{80D191FB-58F0-8441-8FDE-3626A398B3E4}"/>
              </a:ext>
            </a:extLst>
          </p:cNvPr>
          <p:cNvSpPr txBox="1"/>
          <p:nvPr/>
        </p:nvSpPr>
        <p:spPr>
          <a:xfrm rot="16200000">
            <a:off x="-97153" y="4755623"/>
            <a:ext cx="917239" cy="369332"/>
          </a:xfrm>
          <a:prstGeom prst="rect">
            <a:avLst/>
          </a:prstGeom>
          <a:noFill/>
          <a:ln>
            <a:solidFill>
              <a:schemeClr val="accent6">
                <a:lumMod val="60000"/>
                <a:lumOff val="40000"/>
              </a:schemeClr>
            </a:solidFill>
          </a:ln>
        </p:spPr>
        <p:txBody>
          <a:bodyPr wrap="none" rtlCol="0">
            <a:spAutoFit/>
          </a:bodyPr>
          <a:lstStyle/>
          <a:p>
            <a:r>
              <a:rPr lang="en-US" sz="1800"/>
              <a:t>Native</a:t>
            </a:r>
          </a:p>
        </p:txBody>
      </p:sp>
    </p:spTree>
    <p:extLst>
      <p:ext uri="{BB962C8B-B14F-4D97-AF65-F5344CB8AC3E}">
        <p14:creationId xmlns:p14="http://schemas.microsoft.com/office/powerpoint/2010/main" val="1888172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1E6D-F196-704A-8272-A3FEEE1F1A46}"/>
              </a:ext>
            </a:extLst>
          </p:cNvPr>
          <p:cNvSpPr>
            <a:spLocks noGrp="1"/>
          </p:cNvSpPr>
          <p:nvPr>
            <p:ph type="title"/>
          </p:nvPr>
        </p:nvSpPr>
        <p:spPr/>
        <p:txBody>
          <a:bodyPr/>
          <a:lstStyle/>
          <a:p>
            <a:r>
              <a:rPr lang="en-US" dirty="0"/>
              <a:t>VG – Cloud Matrix</a:t>
            </a:r>
          </a:p>
        </p:txBody>
      </p:sp>
      <p:graphicFrame>
        <p:nvGraphicFramePr>
          <p:cNvPr id="5" name="Content Placeholder 14">
            <a:extLst>
              <a:ext uri="{FF2B5EF4-FFF2-40B4-BE49-F238E27FC236}">
                <a16:creationId xmlns:a16="http://schemas.microsoft.com/office/drawing/2014/main" id="{01E497A8-6B67-9F47-BA95-3503055F1D7D}"/>
              </a:ext>
            </a:extLst>
          </p:cNvPr>
          <p:cNvGraphicFramePr>
            <a:graphicFrameLocks/>
          </p:cNvGraphicFramePr>
          <p:nvPr/>
        </p:nvGraphicFramePr>
        <p:xfrm>
          <a:off x="609600" y="3005733"/>
          <a:ext cx="10972796" cy="986889"/>
        </p:xfrm>
        <a:graphic>
          <a:graphicData uri="http://schemas.openxmlformats.org/drawingml/2006/table">
            <a:tbl>
              <a:tblPr bandRow="1">
                <a:tableStyleId>{7DF18680-E054-41AD-8BC1-D1AEF772440D}</a:tableStyleId>
              </a:tblPr>
              <a:tblGrid>
                <a:gridCol w="2293856">
                  <a:extLst>
                    <a:ext uri="{9D8B030D-6E8A-4147-A177-3AD203B41FA5}">
                      <a16:colId xmlns:a16="http://schemas.microsoft.com/office/drawing/2014/main" val="2992338072"/>
                    </a:ext>
                  </a:extLst>
                </a:gridCol>
                <a:gridCol w="867894">
                  <a:extLst>
                    <a:ext uri="{9D8B030D-6E8A-4147-A177-3AD203B41FA5}">
                      <a16:colId xmlns:a16="http://schemas.microsoft.com/office/drawing/2014/main" val="2777650270"/>
                    </a:ext>
                  </a:extLst>
                </a:gridCol>
                <a:gridCol w="867894">
                  <a:extLst>
                    <a:ext uri="{9D8B030D-6E8A-4147-A177-3AD203B41FA5}">
                      <a16:colId xmlns:a16="http://schemas.microsoft.com/office/drawing/2014/main" val="2522814580"/>
                    </a:ext>
                  </a:extLst>
                </a:gridCol>
                <a:gridCol w="867894">
                  <a:extLst>
                    <a:ext uri="{9D8B030D-6E8A-4147-A177-3AD203B41FA5}">
                      <a16:colId xmlns:a16="http://schemas.microsoft.com/office/drawing/2014/main" val="3095206787"/>
                    </a:ext>
                  </a:extLst>
                </a:gridCol>
                <a:gridCol w="867894">
                  <a:extLst>
                    <a:ext uri="{9D8B030D-6E8A-4147-A177-3AD203B41FA5}">
                      <a16:colId xmlns:a16="http://schemas.microsoft.com/office/drawing/2014/main" val="1880350451"/>
                    </a:ext>
                  </a:extLst>
                </a:gridCol>
                <a:gridCol w="867894">
                  <a:extLst>
                    <a:ext uri="{9D8B030D-6E8A-4147-A177-3AD203B41FA5}">
                      <a16:colId xmlns:a16="http://schemas.microsoft.com/office/drawing/2014/main" val="3566581528"/>
                    </a:ext>
                  </a:extLst>
                </a:gridCol>
                <a:gridCol w="867894">
                  <a:extLst>
                    <a:ext uri="{9D8B030D-6E8A-4147-A177-3AD203B41FA5}">
                      <a16:colId xmlns:a16="http://schemas.microsoft.com/office/drawing/2014/main" val="2338513250"/>
                    </a:ext>
                  </a:extLst>
                </a:gridCol>
                <a:gridCol w="867894">
                  <a:extLst>
                    <a:ext uri="{9D8B030D-6E8A-4147-A177-3AD203B41FA5}">
                      <a16:colId xmlns:a16="http://schemas.microsoft.com/office/drawing/2014/main" val="1922806794"/>
                    </a:ext>
                  </a:extLst>
                </a:gridCol>
                <a:gridCol w="867894">
                  <a:extLst>
                    <a:ext uri="{9D8B030D-6E8A-4147-A177-3AD203B41FA5}">
                      <a16:colId xmlns:a16="http://schemas.microsoft.com/office/drawing/2014/main" val="3457843126"/>
                    </a:ext>
                  </a:extLst>
                </a:gridCol>
                <a:gridCol w="867894">
                  <a:extLst>
                    <a:ext uri="{9D8B030D-6E8A-4147-A177-3AD203B41FA5}">
                      <a16:colId xmlns:a16="http://schemas.microsoft.com/office/drawing/2014/main" val="3189433267"/>
                    </a:ext>
                  </a:extLst>
                </a:gridCol>
                <a:gridCol w="867894">
                  <a:extLst>
                    <a:ext uri="{9D8B030D-6E8A-4147-A177-3AD203B41FA5}">
                      <a16:colId xmlns:a16="http://schemas.microsoft.com/office/drawing/2014/main" val="668533023"/>
                    </a:ext>
                  </a:extLst>
                </a:gridCol>
              </a:tblGrid>
              <a:tr h="328963">
                <a:tc>
                  <a:txBody>
                    <a:bodyPr/>
                    <a:lstStyle/>
                    <a:p>
                      <a:pPr algn="l" fontAlgn="b"/>
                      <a:r>
                        <a:rPr lang="en-US" sz="1400" u="none" strike="noStrike" dirty="0">
                          <a:effectLst/>
                          <a:latin typeface="+mj-lt"/>
                        </a:rPr>
                        <a:t>Distributed computing</a:t>
                      </a:r>
                      <a:endParaRPr lang="en-US" sz="14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r>
                        <a:rPr lang="en-US" sz="1600" kern="1200" dirty="0">
                          <a:solidFill>
                            <a:schemeClr val="dk1"/>
                          </a:solidFill>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r>
                        <a:rPr lang="en-US" sz="1600" kern="1200" dirty="0">
                          <a:solidFill>
                            <a:schemeClr val="accent2">
                              <a:lumMod val="75000"/>
                            </a:schemeClr>
                          </a:solidFill>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kern="1200" dirty="0">
                        <a:solidFill>
                          <a:schemeClr val="tx1"/>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797408"/>
                  </a:ext>
                </a:extLst>
              </a:tr>
              <a:tr h="328963">
                <a:tc>
                  <a:txBody>
                    <a:bodyPr/>
                    <a:lstStyle/>
                    <a:p>
                      <a:pPr algn="l" fontAlgn="b"/>
                      <a:r>
                        <a:rPr lang="en-US" sz="1400" b="0" i="0" u="none" strike="noStrike" dirty="0">
                          <a:solidFill>
                            <a:srgbClr val="000000"/>
                          </a:solidFill>
                          <a:effectLst/>
                          <a:latin typeface="+mj-lt"/>
                        </a:rPr>
                        <a:t>Cloud data storage models</a:t>
                      </a:r>
                    </a:p>
                  </a:txBody>
                  <a:tcPr marL="97412" marR="5972" marT="5972"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kern="1200" dirty="0">
                          <a:solidFill>
                            <a:schemeClr val="accent2">
                              <a:lumMod val="75000"/>
                            </a:schemeClr>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kern="1200" dirty="0">
                          <a:solidFill>
                            <a:schemeClr val="accent2">
                              <a:lumMod val="75000"/>
                            </a:schemeClr>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kern="1200" dirty="0">
                          <a:solidFill>
                            <a:schemeClr val="accent2">
                              <a:lumMod val="75000"/>
                            </a:schemeClr>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accent4"/>
                          </a:solidFill>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accent4"/>
                          </a:solidFill>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5736493"/>
                  </a:ext>
                </a:extLst>
              </a:tr>
              <a:tr h="328963">
                <a:tc>
                  <a:txBody>
                    <a:bodyPr/>
                    <a:lstStyle/>
                    <a:p>
                      <a:pPr algn="l" fontAlgn="b"/>
                      <a:r>
                        <a:rPr lang="en-US" sz="1400" b="0" i="0" u="none" strike="noStrike" dirty="0">
                          <a:solidFill>
                            <a:srgbClr val="000000"/>
                          </a:solidFill>
                          <a:effectLst/>
                          <a:latin typeface="+mj-lt"/>
                        </a:rPr>
                        <a:t>Cloud job scheduling</a:t>
                      </a:r>
                    </a:p>
                  </a:txBody>
                  <a:tcPr marL="97412" marR="5972" marT="597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kern="1200" dirty="0">
                          <a:solidFill>
                            <a:schemeClr val="dk1"/>
                          </a:solidFill>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accent4"/>
                          </a:solidFill>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accent4"/>
                          </a:solidFill>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0806611"/>
                  </a:ext>
                </a:extLst>
              </a:tr>
            </a:tbl>
          </a:graphicData>
        </a:graphic>
      </p:graphicFrame>
      <p:graphicFrame>
        <p:nvGraphicFramePr>
          <p:cNvPr id="7" name="Content Placeholder 14">
            <a:extLst>
              <a:ext uri="{FF2B5EF4-FFF2-40B4-BE49-F238E27FC236}">
                <a16:creationId xmlns:a16="http://schemas.microsoft.com/office/drawing/2014/main" id="{6B56EF51-9086-C043-AFF6-4F57FC82BDBE}"/>
              </a:ext>
            </a:extLst>
          </p:cNvPr>
          <p:cNvGraphicFramePr>
            <a:graphicFrameLocks/>
          </p:cNvGraphicFramePr>
          <p:nvPr/>
        </p:nvGraphicFramePr>
        <p:xfrm>
          <a:off x="609600" y="4155522"/>
          <a:ext cx="10972796" cy="2302741"/>
        </p:xfrm>
        <a:graphic>
          <a:graphicData uri="http://schemas.openxmlformats.org/drawingml/2006/table">
            <a:tbl>
              <a:tblPr bandRow="1">
                <a:tableStyleId>{7DF18680-E054-41AD-8BC1-D1AEF772440D}</a:tableStyleId>
              </a:tblPr>
              <a:tblGrid>
                <a:gridCol w="2293856">
                  <a:extLst>
                    <a:ext uri="{9D8B030D-6E8A-4147-A177-3AD203B41FA5}">
                      <a16:colId xmlns:a16="http://schemas.microsoft.com/office/drawing/2014/main" val="2992338072"/>
                    </a:ext>
                  </a:extLst>
                </a:gridCol>
                <a:gridCol w="867894">
                  <a:extLst>
                    <a:ext uri="{9D8B030D-6E8A-4147-A177-3AD203B41FA5}">
                      <a16:colId xmlns:a16="http://schemas.microsoft.com/office/drawing/2014/main" val="2777650270"/>
                    </a:ext>
                  </a:extLst>
                </a:gridCol>
                <a:gridCol w="867894">
                  <a:extLst>
                    <a:ext uri="{9D8B030D-6E8A-4147-A177-3AD203B41FA5}">
                      <a16:colId xmlns:a16="http://schemas.microsoft.com/office/drawing/2014/main" val="2522814580"/>
                    </a:ext>
                  </a:extLst>
                </a:gridCol>
                <a:gridCol w="867894">
                  <a:extLst>
                    <a:ext uri="{9D8B030D-6E8A-4147-A177-3AD203B41FA5}">
                      <a16:colId xmlns:a16="http://schemas.microsoft.com/office/drawing/2014/main" val="3095206787"/>
                    </a:ext>
                  </a:extLst>
                </a:gridCol>
                <a:gridCol w="867894">
                  <a:extLst>
                    <a:ext uri="{9D8B030D-6E8A-4147-A177-3AD203B41FA5}">
                      <a16:colId xmlns:a16="http://schemas.microsoft.com/office/drawing/2014/main" val="1880350451"/>
                    </a:ext>
                  </a:extLst>
                </a:gridCol>
                <a:gridCol w="867894">
                  <a:extLst>
                    <a:ext uri="{9D8B030D-6E8A-4147-A177-3AD203B41FA5}">
                      <a16:colId xmlns:a16="http://schemas.microsoft.com/office/drawing/2014/main" val="3566581528"/>
                    </a:ext>
                  </a:extLst>
                </a:gridCol>
                <a:gridCol w="867894">
                  <a:extLst>
                    <a:ext uri="{9D8B030D-6E8A-4147-A177-3AD203B41FA5}">
                      <a16:colId xmlns:a16="http://schemas.microsoft.com/office/drawing/2014/main" val="2338513250"/>
                    </a:ext>
                  </a:extLst>
                </a:gridCol>
                <a:gridCol w="867894">
                  <a:extLst>
                    <a:ext uri="{9D8B030D-6E8A-4147-A177-3AD203B41FA5}">
                      <a16:colId xmlns:a16="http://schemas.microsoft.com/office/drawing/2014/main" val="1922806794"/>
                    </a:ext>
                  </a:extLst>
                </a:gridCol>
                <a:gridCol w="867894">
                  <a:extLst>
                    <a:ext uri="{9D8B030D-6E8A-4147-A177-3AD203B41FA5}">
                      <a16:colId xmlns:a16="http://schemas.microsoft.com/office/drawing/2014/main" val="1919995468"/>
                    </a:ext>
                  </a:extLst>
                </a:gridCol>
                <a:gridCol w="867894">
                  <a:extLst>
                    <a:ext uri="{9D8B030D-6E8A-4147-A177-3AD203B41FA5}">
                      <a16:colId xmlns:a16="http://schemas.microsoft.com/office/drawing/2014/main" val="1176694355"/>
                    </a:ext>
                  </a:extLst>
                </a:gridCol>
                <a:gridCol w="867894">
                  <a:extLst>
                    <a:ext uri="{9D8B030D-6E8A-4147-A177-3AD203B41FA5}">
                      <a16:colId xmlns:a16="http://schemas.microsoft.com/office/drawing/2014/main" val="1712385703"/>
                    </a:ext>
                  </a:extLst>
                </a:gridCol>
              </a:tblGrid>
              <a:tr h="328963">
                <a:tc>
                  <a:txBody>
                    <a:bodyPr/>
                    <a:lstStyle/>
                    <a:p>
                      <a:pPr algn="l" fontAlgn="b"/>
                      <a:r>
                        <a:rPr lang="en-US" sz="1400" b="0" i="0" u="none" strike="noStrike" kern="1200" dirty="0">
                          <a:solidFill>
                            <a:srgbClr val="000000"/>
                          </a:solidFill>
                          <a:effectLst/>
                          <a:latin typeface="+mj-lt"/>
                          <a:ea typeface="+mn-ea"/>
                          <a:cs typeface="+mn-cs"/>
                        </a:rPr>
                        <a:t>Cloud native packaging</a:t>
                      </a:r>
                    </a:p>
                  </a:txBody>
                  <a:tcPr marR="5972" marT="597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gridSpan="7">
                  <a:txBody>
                    <a:bodyPr/>
                    <a:lstStyle/>
                    <a:p>
                      <a:pPr algn="ctr" fontAlgn="b"/>
                      <a:endParaRPr lang="en-US" sz="1600" b="0" i="0" u="none" strike="noStrike" dirty="0">
                        <a:solidFill>
                          <a:srgbClr val="000000"/>
                        </a:solidFill>
                        <a:effectLst/>
                        <a:latin typeface="+mj-lt"/>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a:solidFill>
                          <a:srgbClr val="000000"/>
                        </a:solidFill>
                        <a:effectLst/>
                        <a:latin typeface="Calibri" panose="020F0502020204030204" pitchFamily="34" charset="0"/>
                      </a:endParaRPr>
                    </a:p>
                  </a:txBody>
                  <a:tcPr marL="5972" marR="5972" marT="597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endParaRPr lang="en-US" sz="1600" b="0" i="0" u="none" strike="noStrike" dirty="0">
                        <a:solidFill>
                          <a:srgbClr val="000000"/>
                        </a:solidFill>
                        <a:effectLst/>
                        <a:latin typeface="+mj-lt"/>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endParaRPr lang="en-US" sz="1600" b="0" i="0" u="none" strike="noStrike" dirty="0">
                        <a:solidFill>
                          <a:srgbClr val="000000"/>
                        </a:solidFill>
                        <a:effectLst/>
                        <a:latin typeface="+mj-lt"/>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endParaRPr lang="en-US" sz="1600" b="0" i="0" u="none" strike="noStrike" dirty="0">
                        <a:solidFill>
                          <a:srgbClr val="000000"/>
                        </a:solidFill>
                        <a:effectLst/>
                        <a:latin typeface="+mj-lt"/>
                      </a:endParaRPr>
                    </a:p>
                  </a:txBody>
                  <a:tcPr marL="5972" marR="5972" marT="597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797408"/>
                  </a:ext>
                </a:extLst>
              </a:tr>
              <a:tr h="328963">
                <a:tc>
                  <a:txBody>
                    <a:bodyPr/>
                    <a:lstStyle/>
                    <a:p>
                      <a:pPr marL="288925" indent="-173038" algn="l" fontAlgn="b">
                        <a:buFont typeface="Arial" panose="020B0604020202020204" pitchFamily="34" charset="0"/>
                        <a:buChar char="•"/>
                        <a:tabLst/>
                      </a:pPr>
                      <a:r>
                        <a:rPr lang="en-US" sz="1400" u="none" strike="noStrike" dirty="0">
                          <a:effectLst/>
                          <a:latin typeface="+mj-lt"/>
                        </a:rPr>
                        <a:t>Singularity / DP (in-tool)</a:t>
                      </a:r>
                      <a:endParaRPr lang="en-US" sz="14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kern="1200" dirty="0">
                          <a:solidFill>
                            <a:srgbClr val="FF0000"/>
                          </a:solidFill>
                          <a:effectLst/>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kern="1200" dirty="0">
                          <a:solidFill>
                            <a:srgbClr val="FF0000"/>
                          </a:solidFill>
                          <a:effectLst/>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kern="1200" dirty="0">
                          <a:solidFill>
                            <a:schemeClr val="dk1"/>
                          </a:solidFill>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kern="1200" dirty="0">
                        <a:solidFill>
                          <a:schemeClr val="tx1"/>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kern="1200" dirty="0">
                        <a:solidFill>
                          <a:schemeClr val="tx1"/>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kern="1200" dirty="0">
                          <a:solidFill>
                            <a:schemeClr val="accent4"/>
                          </a:solidFill>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accent4"/>
                          </a:solidFill>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5736493"/>
                  </a:ext>
                </a:extLst>
              </a:tr>
              <a:tr h="328963">
                <a:tc>
                  <a:txBody>
                    <a:bodyPr/>
                    <a:lstStyle/>
                    <a:p>
                      <a:pPr marL="285750" indent="-169863" algn="l" fontAlgn="b">
                        <a:buFont typeface="Arial" panose="020B0604020202020204" pitchFamily="34" charset="0"/>
                        <a:buChar char="•"/>
                        <a:tabLst/>
                      </a:pPr>
                      <a:r>
                        <a:rPr lang="en-US" sz="1400" u="none" strike="noStrike" dirty="0">
                          <a:effectLst/>
                          <a:latin typeface="+mj-lt"/>
                        </a:rPr>
                        <a:t>Docker / Kubernetes</a:t>
                      </a:r>
                      <a:endParaRPr lang="en-US" sz="14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kern="1200" dirty="0">
                          <a:solidFill>
                            <a:srgbClr val="FF0000"/>
                          </a:solidFill>
                          <a:effectLst/>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kern="1200" dirty="0">
                        <a:solidFill>
                          <a:schemeClr val="tx1"/>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kern="1200" dirty="0">
                        <a:solidFill>
                          <a:schemeClr val="tx1"/>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kern="1200" dirty="0">
                          <a:solidFill>
                            <a:schemeClr val="accent4"/>
                          </a:solidFill>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kern="1200" dirty="0">
                          <a:solidFill>
                            <a:schemeClr val="dk1"/>
                          </a:solidFill>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40806611"/>
                  </a:ext>
                </a:extLst>
              </a:tr>
              <a:tr h="328963">
                <a:tc>
                  <a:txBody>
                    <a:bodyPr/>
                    <a:lstStyle/>
                    <a:p>
                      <a:pPr algn="l" fontAlgn="b"/>
                      <a:r>
                        <a:rPr lang="en-US" sz="1400" b="0" i="0" u="none" strike="noStrike" dirty="0">
                          <a:solidFill>
                            <a:srgbClr val="000000"/>
                          </a:solidFill>
                          <a:effectLst/>
                          <a:latin typeface="+mj-lt"/>
                        </a:rPr>
                        <a:t>Cloud native data usage</a:t>
                      </a:r>
                    </a:p>
                  </a:txBody>
                  <a:tcPr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kern="1200" dirty="0">
                          <a:solidFill>
                            <a:srgbClr val="FF0000"/>
                          </a:solidFill>
                          <a:effectLst/>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kern="1200" dirty="0">
                          <a:solidFill>
                            <a:schemeClr val="dk1"/>
                          </a:solidFill>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kern="1200" dirty="0">
                          <a:solidFill>
                            <a:schemeClr val="accent4"/>
                          </a:solidFill>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kern="1200" dirty="0">
                          <a:solidFill>
                            <a:schemeClr val="accent4"/>
                          </a:solidFill>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4964017"/>
                  </a:ext>
                </a:extLst>
              </a:tr>
              <a:tr h="328963">
                <a:tc>
                  <a:txBody>
                    <a:bodyPr/>
                    <a:lstStyle/>
                    <a:p>
                      <a:pPr algn="l" fontAlgn="b"/>
                      <a:r>
                        <a:rPr lang="en-US" sz="1400" u="none" strike="noStrike" dirty="0">
                          <a:effectLst/>
                          <a:latin typeface="+mj-lt"/>
                        </a:rPr>
                        <a:t>Application checkpointing</a:t>
                      </a:r>
                      <a:endParaRPr lang="en-US" sz="14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kern="1200" dirty="0">
                          <a:solidFill>
                            <a:srgbClr val="FF0000"/>
                          </a:solidFill>
                          <a:effectLst/>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kern="1200" dirty="0">
                          <a:solidFill>
                            <a:schemeClr val="dk1"/>
                          </a:solidFill>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dk1"/>
                          </a:solidFill>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a:solidFill>
                            <a:schemeClr val="dk1"/>
                          </a:solidFill>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accent4"/>
                          </a:solidFill>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70790272"/>
                  </a:ext>
                </a:extLst>
              </a:tr>
              <a:tr h="328963">
                <a:tc>
                  <a:txBody>
                    <a:bodyPr/>
                    <a:lstStyle/>
                    <a:p>
                      <a:pPr algn="l" fontAlgn="b"/>
                      <a:r>
                        <a:rPr lang="en-US" sz="1400" u="none" strike="noStrike" dirty="0">
                          <a:effectLst/>
                          <a:latin typeface="+mj-lt"/>
                        </a:rPr>
                        <a:t>Cloud HPC  support</a:t>
                      </a:r>
                      <a:endParaRPr lang="en-US" sz="14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kern="1200" dirty="0">
                          <a:solidFill>
                            <a:srgbClr val="FF0000"/>
                          </a:solidFill>
                          <a:effectLst/>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accent4"/>
                          </a:solidFill>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n-US" sz="1600" b="0" i="0" u="none" strike="noStrike" kern="1200" dirty="0">
                        <a:solidFill>
                          <a:schemeClr val="tx1"/>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5386449"/>
                  </a:ext>
                </a:extLst>
              </a:tr>
              <a:tr h="328963">
                <a:tc>
                  <a:txBody>
                    <a:bodyPr/>
                    <a:lstStyle/>
                    <a:p>
                      <a:pPr algn="l" fontAlgn="b"/>
                      <a:r>
                        <a:rPr lang="en-US" sz="1400" u="none" strike="noStrike" dirty="0">
                          <a:effectLst/>
                          <a:latin typeface="+mj-lt"/>
                        </a:rPr>
                        <a:t>Elasticity</a:t>
                      </a:r>
                      <a:endParaRPr lang="en-US" sz="14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kumimoji="0" lang="en-US" sz="1600" b="0" i="0" u="none" strike="noStrike" kern="1200" cap="none" spc="0" normalizeH="0" baseline="0" noProof="0" dirty="0">
                        <a:ln>
                          <a:noFill/>
                        </a:ln>
                        <a:solidFill>
                          <a:schemeClr val="accent2">
                            <a:lumMod val="75000"/>
                          </a:schemeClr>
                        </a:solidFill>
                        <a:effectLst/>
                        <a:uLnTx/>
                        <a:uFillTx/>
                        <a:latin typeface="Century Gothic" panose="020F0302020204030204"/>
                        <a:ea typeface="+mn-ea"/>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kern="1200" dirty="0">
                          <a:solidFill>
                            <a:schemeClr val="accent2">
                              <a:lumMod val="75000"/>
                            </a:schemeClr>
                          </a:solidFill>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kern="1200" dirty="0">
                          <a:solidFill>
                            <a:schemeClr val="dk1"/>
                          </a:solidFill>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kumimoji="0" lang="en-US" sz="1600" b="0" i="0" u="none" strike="noStrike" kern="1200" cap="none" spc="0" normalizeH="0" baseline="0" noProof="0" dirty="0">
                        <a:ln>
                          <a:noFill/>
                        </a:ln>
                        <a:solidFill>
                          <a:schemeClr val="accent2">
                            <a:lumMod val="75000"/>
                          </a:schemeClr>
                        </a:solidFill>
                        <a:effectLst/>
                        <a:uLnTx/>
                        <a:uFillTx/>
                        <a:latin typeface="Century Gothic" panose="020F0302020204030204"/>
                        <a:ea typeface="+mn-ea"/>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kumimoji="0" lang="en-US" sz="1600" b="0" i="0" u="none" strike="noStrike" kern="1200" cap="none" spc="0" normalizeH="0" baseline="0" noProof="0" dirty="0">
                        <a:ln>
                          <a:noFill/>
                        </a:ln>
                        <a:solidFill>
                          <a:schemeClr val="accent2">
                            <a:lumMod val="75000"/>
                          </a:schemeClr>
                        </a:solidFill>
                        <a:effectLst/>
                        <a:uLnTx/>
                        <a:uFillTx/>
                        <a:latin typeface="Century Gothic" panose="020F0302020204030204"/>
                        <a:ea typeface="+mn-ea"/>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accent2">
                              <a:lumMod val="75000"/>
                            </a:schemeClr>
                          </a:solidFill>
                          <a:latin typeface="+mn-lt"/>
                          <a:ea typeface="+mn-ea"/>
                          <a:cs typeface="+mn-cs"/>
                        </a:rPr>
                        <a:t>◕</a:t>
                      </a:r>
                      <a:endParaRPr kumimoji="0" lang="en-US" sz="1600" b="0" i="0" u="none" strike="noStrike" kern="1200" cap="none" spc="0" normalizeH="0" baseline="0" noProof="0" dirty="0">
                        <a:ln>
                          <a:noFill/>
                        </a:ln>
                        <a:solidFill>
                          <a:schemeClr val="accent2">
                            <a:lumMod val="75000"/>
                          </a:schemeClr>
                        </a:solidFill>
                        <a:effectLst/>
                        <a:uLnTx/>
                        <a:uFillTx/>
                        <a:latin typeface="Century Gothic" panose="020F0302020204030204"/>
                        <a:ea typeface="+mn-ea"/>
                        <a:cs typeface="+mn-cs"/>
                      </a:endParaRPr>
                    </a:p>
                  </a:txBody>
                  <a:tcPr marL="5972" marR="5972" marT="597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3176625"/>
                  </a:ext>
                </a:extLst>
              </a:tr>
            </a:tbl>
          </a:graphicData>
        </a:graphic>
      </p:graphicFrame>
      <p:sp>
        <p:nvSpPr>
          <p:cNvPr id="6" name="TextBox 5">
            <a:extLst>
              <a:ext uri="{FF2B5EF4-FFF2-40B4-BE49-F238E27FC236}">
                <a16:creationId xmlns:a16="http://schemas.microsoft.com/office/drawing/2014/main" id="{42A02AB5-8D5E-9140-A1FF-CC0004B734F0}"/>
              </a:ext>
            </a:extLst>
          </p:cNvPr>
          <p:cNvSpPr txBox="1"/>
          <p:nvPr/>
        </p:nvSpPr>
        <p:spPr>
          <a:xfrm rot="16200000">
            <a:off x="-101248" y="1911554"/>
            <a:ext cx="914033" cy="369332"/>
          </a:xfrm>
          <a:prstGeom prst="rect">
            <a:avLst/>
          </a:prstGeom>
          <a:noFill/>
          <a:ln>
            <a:solidFill>
              <a:srgbClr val="C00000"/>
            </a:solidFill>
          </a:ln>
        </p:spPr>
        <p:txBody>
          <a:bodyPr wrap="none" rtlCol="0">
            <a:spAutoFit/>
          </a:bodyPr>
          <a:lstStyle/>
          <a:p>
            <a:r>
              <a:rPr lang="en-US" sz="1800"/>
              <a:t>Ready</a:t>
            </a:r>
          </a:p>
        </p:txBody>
      </p:sp>
      <p:sp>
        <p:nvSpPr>
          <p:cNvPr id="10" name="TextBox 9">
            <a:extLst>
              <a:ext uri="{FF2B5EF4-FFF2-40B4-BE49-F238E27FC236}">
                <a16:creationId xmlns:a16="http://schemas.microsoft.com/office/drawing/2014/main" id="{BDDA256F-6DA9-5341-8A07-B05797663FA5}"/>
              </a:ext>
            </a:extLst>
          </p:cNvPr>
          <p:cNvSpPr txBox="1"/>
          <p:nvPr/>
        </p:nvSpPr>
        <p:spPr>
          <a:xfrm rot="16200000">
            <a:off x="-307147" y="3333365"/>
            <a:ext cx="1337226" cy="369332"/>
          </a:xfrm>
          <a:prstGeom prst="rect">
            <a:avLst/>
          </a:prstGeom>
          <a:noFill/>
          <a:ln>
            <a:solidFill>
              <a:schemeClr val="accent1">
                <a:lumMod val="60000"/>
                <a:lumOff val="40000"/>
              </a:schemeClr>
            </a:solidFill>
          </a:ln>
        </p:spPr>
        <p:txBody>
          <a:bodyPr wrap="none" rtlCol="0">
            <a:spAutoFit/>
          </a:bodyPr>
          <a:lstStyle/>
          <a:p>
            <a:r>
              <a:rPr lang="en-US" sz="1800"/>
              <a:t>Optimized</a:t>
            </a:r>
          </a:p>
        </p:txBody>
      </p:sp>
      <p:sp>
        <p:nvSpPr>
          <p:cNvPr id="11" name="TextBox 10">
            <a:extLst>
              <a:ext uri="{FF2B5EF4-FFF2-40B4-BE49-F238E27FC236}">
                <a16:creationId xmlns:a16="http://schemas.microsoft.com/office/drawing/2014/main" id="{80D191FB-58F0-8441-8FDE-3626A398B3E4}"/>
              </a:ext>
            </a:extLst>
          </p:cNvPr>
          <p:cNvSpPr txBox="1"/>
          <p:nvPr/>
        </p:nvSpPr>
        <p:spPr>
          <a:xfrm rot="16200000">
            <a:off x="-97153" y="5035734"/>
            <a:ext cx="917239" cy="369332"/>
          </a:xfrm>
          <a:prstGeom prst="rect">
            <a:avLst/>
          </a:prstGeom>
          <a:noFill/>
          <a:ln>
            <a:solidFill>
              <a:schemeClr val="accent6">
                <a:lumMod val="60000"/>
                <a:lumOff val="40000"/>
              </a:schemeClr>
            </a:solidFill>
          </a:ln>
        </p:spPr>
        <p:txBody>
          <a:bodyPr wrap="none" rtlCol="0">
            <a:spAutoFit/>
          </a:bodyPr>
          <a:lstStyle/>
          <a:p>
            <a:r>
              <a:rPr lang="en-US" sz="1800"/>
              <a:t>Native</a:t>
            </a:r>
          </a:p>
        </p:txBody>
      </p:sp>
      <p:graphicFrame>
        <p:nvGraphicFramePr>
          <p:cNvPr id="15" name="Content Placeholder 14">
            <a:extLst>
              <a:ext uri="{FF2B5EF4-FFF2-40B4-BE49-F238E27FC236}">
                <a16:creationId xmlns:a16="http://schemas.microsoft.com/office/drawing/2014/main" id="{D03A2990-4631-054E-94D1-A710E85EF3A2}"/>
              </a:ext>
            </a:extLst>
          </p:cNvPr>
          <p:cNvGraphicFramePr>
            <a:graphicFrameLocks noGrp="1"/>
          </p:cNvGraphicFramePr>
          <p:nvPr>
            <p:ph idx="1"/>
          </p:nvPr>
        </p:nvGraphicFramePr>
        <p:xfrm>
          <a:off x="604864" y="1165441"/>
          <a:ext cx="10990082" cy="1657104"/>
        </p:xfrm>
        <a:graphic>
          <a:graphicData uri="http://schemas.openxmlformats.org/drawingml/2006/table">
            <a:tbl>
              <a:tblPr firstRow="1" bandRow="1">
                <a:tableStyleId>{7DF18680-E054-41AD-8BC1-D1AEF772440D}</a:tableStyleId>
              </a:tblPr>
              <a:tblGrid>
                <a:gridCol w="2303282">
                  <a:extLst>
                    <a:ext uri="{9D8B030D-6E8A-4147-A177-3AD203B41FA5}">
                      <a16:colId xmlns:a16="http://schemas.microsoft.com/office/drawing/2014/main" val="2992338072"/>
                    </a:ext>
                  </a:extLst>
                </a:gridCol>
                <a:gridCol w="868680">
                  <a:extLst>
                    <a:ext uri="{9D8B030D-6E8A-4147-A177-3AD203B41FA5}">
                      <a16:colId xmlns:a16="http://schemas.microsoft.com/office/drawing/2014/main" val="2777650270"/>
                    </a:ext>
                  </a:extLst>
                </a:gridCol>
                <a:gridCol w="868680">
                  <a:extLst>
                    <a:ext uri="{9D8B030D-6E8A-4147-A177-3AD203B41FA5}">
                      <a16:colId xmlns:a16="http://schemas.microsoft.com/office/drawing/2014/main" val="2522814580"/>
                    </a:ext>
                  </a:extLst>
                </a:gridCol>
                <a:gridCol w="868680">
                  <a:extLst>
                    <a:ext uri="{9D8B030D-6E8A-4147-A177-3AD203B41FA5}">
                      <a16:colId xmlns:a16="http://schemas.microsoft.com/office/drawing/2014/main" val="3095206787"/>
                    </a:ext>
                  </a:extLst>
                </a:gridCol>
                <a:gridCol w="868680">
                  <a:extLst>
                    <a:ext uri="{9D8B030D-6E8A-4147-A177-3AD203B41FA5}">
                      <a16:colId xmlns:a16="http://schemas.microsoft.com/office/drawing/2014/main" val="1880350451"/>
                    </a:ext>
                  </a:extLst>
                </a:gridCol>
                <a:gridCol w="868680">
                  <a:extLst>
                    <a:ext uri="{9D8B030D-6E8A-4147-A177-3AD203B41FA5}">
                      <a16:colId xmlns:a16="http://schemas.microsoft.com/office/drawing/2014/main" val="3566581528"/>
                    </a:ext>
                  </a:extLst>
                </a:gridCol>
                <a:gridCol w="868680">
                  <a:extLst>
                    <a:ext uri="{9D8B030D-6E8A-4147-A177-3AD203B41FA5}">
                      <a16:colId xmlns:a16="http://schemas.microsoft.com/office/drawing/2014/main" val="2338513250"/>
                    </a:ext>
                  </a:extLst>
                </a:gridCol>
                <a:gridCol w="868680">
                  <a:extLst>
                    <a:ext uri="{9D8B030D-6E8A-4147-A177-3AD203B41FA5}">
                      <a16:colId xmlns:a16="http://schemas.microsoft.com/office/drawing/2014/main" val="1922806794"/>
                    </a:ext>
                  </a:extLst>
                </a:gridCol>
                <a:gridCol w="868680">
                  <a:extLst>
                    <a:ext uri="{9D8B030D-6E8A-4147-A177-3AD203B41FA5}">
                      <a16:colId xmlns:a16="http://schemas.microsoft.com/office/drawing/2014/main" val="1243064756"/>
                    </a:ext>
                  </a:extLst>
                </a:gridCol>
                <a:gridCol w="868680">
                  <a:extLst>
                    <a:ext uri="{9D8B030D-6E8A-4147-A177-3AD203B41FA5}">
                      <a16:colId xmlns:a16="http://schemas.microsoft.com/office/drawing/2014/main" val="1765722942"/>
                    </a:ext>
                  </a:extLst>
                </a:gridCol>
                <a:gridCol w="868680">
                  <a:extLst>
                    <a:ext uri="{9D8B030D-6E8A-4147-A177-3AD203B41FA5}">
                      <a16:colId xmlns:a16="http://schemas.microsoft.com/office/drawing/2014/main" val="88433858"/>
                    </a:ext>
                  </a:extLst>
                </a:gridCol>
              </a:tblGrid>
              <a:tr h="261107">
                <a:tc>
                  <a:txBody>
                    <a:bodyPr/>
                    <a:lstStyle/>
                    <a:p>
                      <a:pPr algn="l" fontAlgn="b"/>
                      <a:r>
                        <a:rPr lang="en-US" sz="1600" b="0" u="none" strike="noStrike">
                          <a:solidFill>
                            <a:schemeClr val="tx1"/>
                          </a:solidFill>
                          <a:effectLst/>
                          <a:latin typeface="+mj-lt"/>
                        </a:rPr>
                        <a:t>Feature</a:t>
                      </a:r>
                      <a:endParaRPr lang="en-US" sz="1600" b="0" i="0" u="none" strike="noStrike">
                        <a:solidFill>
                          <a:schemeClr val="tx1"/>
                        </a:solidFill>
                        <a:effectLst/>
                        <a:latin typeface="+mj-lt"/>
                      </a:endParaRPr>
                    </a:p>
                  </a:txBody>
                  <a:tcPr marL="97412" marR="5972" marT="5972" marB="9144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600" b="0" i="0" u="none" strike="noStrike" dirty="0">
                          <a:solidFill>
                            <a:schemeClr val="tx1"/>
                          </a:solidFill>
                          <a:effectLst/>
                          <a:latin typeface="+mj-lt"/>
                        </a:rPr>
                        <a:t>VCS/VIP</a:t>
                      </a: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a:solidFill>
                            <a:schemeClr val="tx1"/>
                          </a:solidFill>
                          <a:effectLst/>
                          <a:latin typeface="+mj-lt"/>
                        </a:rPr>
                        <a:t>Static</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a:solidFill>
                            <a:schemeClr val="tx1"/>
                          </a:solidFill>
                          <a:effectLst/>
                          <a:latin typeface="+mj-lt"/>
                        </a:rPr>
                        <a:t>Formal</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a:solidFill>
                            <a:schemeClr val="tx1"/>
                          </a:solidFill>
                          <a:effectLst/>
                          <a:latin typeface="+mj-lt"/>
                        </a:rPr>
                        <a:t>Verdi</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err="1">
                          <a:solidFill>
                            <a:schemeClr val="tx1"/>
                          </a:solidFill>
                          <a:effectLst/>
                          <a:latin typeface="+mj-lt"/>
                        </a:rPr>
                        <a:t>Wattson</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err="1">
                          <a:solidFill>
                            <a:schemeClr val="tx1"/>
                          </a:solidFill>
                          <a:effectLst/>
                          <a:latin typeface="+mj-lt"/>
                        </a:rPr>
                        <a:t>ZeBu</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a:solidFill>
                            <a:schemeClr val="tx1"/>
                          </a:solidFill>
                          <a:effectLst/>
                          <a:latin typeface="+mj-lt"/>
                        </a:rPr>
                        <a:t>HAPS</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i="0" u="none" strike="noStrike" dirty="0">
                          <a:solidFill>
                            <a:schemeClr val="tx1"/>
                          </a:solidFill>
                          <a:effectLst/>
                          <a:latin typeface="+mj-lt"/>
                        </a:rPr>
                        <a:t>Hawk</a:t>
                      </a: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i="0" u="none" strike="noStrike" dirty="0">
                          <a:solidFill>
                            <a:schemeClr val="tx1"/>
                          </a:solidFill>
                          <a:effectLst/>
                          <a:latin typeface="+mj-lt"/>
                        </a:rPr>
                        <a:t>FPGA</a:t>
                      </a: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i="0" u="none" strike="noStrike" dirty="0">
                          <a:solidFill>
                            <a:schemeClr val="tx1"/>
                          </a:solidFill>
                          <a:effectLst/>
                          <a:latin typeface="+mj-lt"/>
                        </a:rPr>
                        <a:t>VP</a:t>
                      </a:r>
                    </a:p>
                  </a:txBody>
                  <a:tcPr marL="5972" marR="5972" marT="5972" marB="9144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50333246"/>
                  </a:ext>
                </a:extLst>
              </a:tr>
              <a:tr h="328963">
                <a:tc>
                  <a:txBody>
                    <a:bodyPr/>
                    <a:lstStyle/>
                    <a:p>
                      <a:pPr algn="l" fontAlgn="b"/>
                      <a:r>
                        <a:rPr lang="en-US" sz="1400" u="none" strike="noStrike" dirty="0">
                          <a:effectLst/>
                          <a:latin typeface="+mj-lt"/>
                        </a:rPr>
                        <a:t>OS Compatibility</a:t>
                      </a:r>
                      <a:endParaRPr lang="en-US" sz="14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kern="1200" dirty="0">
                          <a:solidFill>
                            <a:schemeClr val="accent3"/>
                          </a:solidFill>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4797408"/>
                  </a:ext>
                </a:extLst>
              </a:tr>
              <a:tr h="328963">
                <a:tc>
                  <a:txBody>
                    <a:bodyPr/>
                    <a:lstStyle/>
                    <a:p>
                      <a:pPr algn="l" fontAlgn="b"/>
                      <a:r>
                        <a:rPr lang="en-US" sz="1400" u="none" strike="noStrike" dirty="0">
                          <a:effectLst/>
                          <a:latin typeface="+mj-lt"/>
                        </a:rPr>
                        <a:t>License/Metering Access</a:t>
                      </a:r>
                      <a:endParaRPr lang="en-US" sz="14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p>
                  </a:txBody>
                  <a:tcPr marL="5972" marR="5972" marT="5972" marB="0" anchor="ct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kern="1200" dirty="0">
                          <a:solidFill>
                            <a:schemeClr val="accent2">
                              <a:lumMod val="75000"/>
                            </a:schemeClr>
                          </a:solidFill>
                          <a:latin typeface="+mn-lt"/>
                          <a:ea typeface="+mn-ea"/>
                          <a:cs typeface="+mn-cs"/>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5736493"/>
                  </a:ext>
                </a:extLst>
              </a:tr>
              <a:tr h="328963">
                <a:tc>
                  <a:txBody>
                    <a:bodyPr/>
                    <a:lstStyle/>
                    <a:p>
                      <a:pPr algn="l" fontAlgn="b"/>
                      <a:r>
                        <a:rPr lang="en-US" sz="1400" u="none" strike="noStrike" dirty="0">
                          <a:effectLst/>
                          <a:latin typeface="+mj-lt"/>
                        </a:rPr>
                        <a:t>Scale</a:t>
                      </a:r>
                      <a:endParaRPr lang="en-US" sz="14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400" u="none" strike="noStrike" dirty="0">
                          <a:effectLst/>
                          <a:latin typeface="+mj-lt"/>
                        </a:rPr>
                        <a:t>x,000,000</a:t>
                      </a:r>
                      <a:endParaRPr lang="en-US" sz="1400" b="0" i="0" u="none" strike="noStrike" dirty="0">
                        <a:solidFill>
                          <a:srgbClr val="000000"/>
                        </a:solidFill>
                        <a:effectLst/>
                        <a:latin typeface="+mj-lt"/>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u="none" strike="noStrike" kern="1200" dirty="0">
                          <a:solidFill>
                            <a:schemeClr val="dk1"/>
                          </a:solidFill>
                          <a:effectLst/>
                          <a:latin typeface="+mn-lt"/>
                          <a:ea typeface="+mn-ea"/>
                          <a:cs typeface="+mn-cs"/>
                        </a:rPr>
                        <a:t>x,00</a:t>
                      </a:r>
                      <a:endParaRPr lang="en-US" sz="1400" b="0" i="0" u="none" strike="noStrike" kern="1200" dirty="0">
                        <a:solidFill>
                          <a:srgbClr val="000000"/>
                        </a:solidFill>
                        <a:effectLst/>
                        <a:latin typeface="+mn-lt"/>
                        <a:ea typeface="+mn-ea"/>
                        <a:cs typeface="+mn-cs"/>
                      </a:endParaRPr>
                    </a:p>
                  </a:txBody>
                  <a:tcPr marL="5972" marR="5972" marT="5972" marB="0" anchor="ctr"/>
                </a:tc>
                <a:tc>
                  <a:txBody>
                    <a:bodyPr/>
                    <a:lstStyle/>
                    <a:p>
                      <a:pPr algn="ctr" fontAlgn="b"/>
                      <a:r>
                        <a:rPr lang="en-US" sz="1400" b="0" i="0" u="none" strike="noStrike" dirty="0">
                          <a:solidFill>
                            <a:srgbClr val="000000"/>
                          </a:solidFill>
                          <a:effectLst/>
                          <a:latin typeface="+mj-lt"/>
                        </a:rPr>
                        <a:t>x000</a:t>
                      </a:r>
                    </a:p>
                  </a:txBody>
                  <a:tcPr marL="5972" marR="5972" marT="5972" marB="0" anchor="ctr"/>
                </a:tc>
                <a:tc>
                  <a:txBody>
                    <a:bodyPr/>
                    <a:lstStyle/>
                    <a:p>
                      <a:pPr algn="ctr" fontAlgn="b"/>
                      <a:r>
                        <a:rPr lang="en-US" sz="1400" u="none" strike="noStrike" dirty="0">
                          <a:effectLst/>
                          <a:latin typeface="+mj-lt"/>
                        </a:rPr>
                        <a:t>x,000,000</a:t>
                      </a:r>
                      <a:endParaRPr lang="en-US" sz="1400" b="0" i="0" u="none" strike="noStrike" dirty="0">
                        <a:solidFill>
                          <a:srgbClr val="000000"/>
                        </a:solidFill>
                        <a:effectLst/>
                        <a:latin typeface="+mj-lt"/>
                      </a:endParaRPr>
                    </a:p>
                  </a:txBody>
                  <a:tcPr marL="5972" marR="5972" marT="5972" marB="0" anchor="ctr"/>
                </a:tc>
                <a:tc>
                  <a:txBody>
                    <a:bodyPr/>
                    <a:lstStyle/>
                    <a:p>
                      <a:pPr algn="ctr" fontAlgn="b"/>
                      <a:r>
                        <a:rPr lang="en-US" sz="1600" kern="1200" dirty="0">
                          <a:solidFill>
                            <a:schemeClr val="dk1"/>
                          </a:solidFill>
                          <a:latin typeface="+mn-lt"/>
                          <a:ea typeface="+mn-ea"/>
                          <a:cs typeface="+mn-cs"/>
                        </a:rPr>
                        <a:t>◷</a:t>
                      </a:r>
                      <a:endParaRPr lang="en-US" sz="1600" b="0" i="0" u="none" strike="noStrike" dirty="0">
                        <a:solidFill>
                          <a:srgbClr val="000000"/>
                        </a:solidFill>
                        <a:effectLst/>
                        <a:latin typeface="+mj-lt"/>
                      </a:endParaRPr>
                    </a:p>
                  </a:txBody>
                  <a:tcPr marL="5972" marR="5972" marT="5972" marB="0" anchor="ctr"/>
                </a:tc>
                <a:tc>
                  <a:txBody>
                    <a:bodyPr/>
                    <a:lstStyle/>
                    <a:p>
                      <a:pPr algn="ctr" fontAlgn="b"/>
                      <a:r>
                        <a:rPr lang="en-US" sz="1600" b="0" i="0" u="none" strike="noStrike" kern="1200" dirty="0">
                          <a:solidFill>
                            <a:srgbClr val="000000"/>
                          </a:solidFill>
                          <a:effectLst/>
                          <a:latin typeface="+mn-lt"/>
                          <a:ea typeface="+mn-ea"/>
                          <a:cs typeface="+mn-cs"/>
                        </a:rPr>
                        <a:t>x,000</a:t>
                      </a:r>
                    </a:p>
                  </a:txBody>
                  <a:tcPr marL="5972" marR="5972" marT="5972" marB="0" anchor="ctr"/>
                </a:tc>
                <a:tc>
                  <a:txBody>
                    <a:bodyPr/>
                    <a:lstStyle/>
                    <a:p>
                      <a:pPr algn="ctr" fontAlgn="b"/>
                      <a:r>
                        <a:rPr lang="en-US" sz="1600" b="0" i="0" u="none" strike="noStrike" dirty="0">
                          <a:solidFill>
                            <a:srgbClr val="000000"/>
                          </a:solidFill>
                          <a:effectLst/>
                          <a:latin typeface="+mj-lt"/>
                        </a:rPr>
                        <a:t>x,00</a:t>
                      </a:r>
                    </a:p>
                  </a:txBody>
                  <a:tcPr marL="5972" marR="5972" marT="5972" marB="0" anchor="ctr"/>
                </a:tc>
                <a:tc>
                  <a:txBody>
                    <a:bodyPr/>
                    <a:lstStyle/>
                    <a:p>
                      <a:pPr algn="ctr" fontAlgn="b"/>
                      <a:r>
                        <a:rPr lang="en-US" sz="1400" u="none" strike="noStrike" dirty="0">
                          <a:effectLst/>
                          <a:latin typeface="+mj-lt"/>
                        </a:rPr>
                        <a:t>x,00</a:t>
                      </a:r>
                      <a:endParaRPr lang="en-US" sz="1400" b="0" i="0" u="none" strike="noStrike" dirty="0">
                        <a:solidFill>
                          <a:srgbClr val="000000"/>
                        </a:solidFill>
                        <a:effectLst/>
                        <a:latin typeface="+mj-lt"/>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u="none" strike="noStrike" kern="1200" dirty="0">
                          <a:solidFill>
                            <a:schemeClr val="dk1"/>
                          </a:solidFill>
                          <a:effectLst/>
                          <a:latin typeface="+mn-lt"/>
                          <a:ea typeface="+mn-ea"/>
                          <a:cs typeface="+mn-cs"/>
                        </a:rPr>
                        <a:t>x,000</a:t>
                      </a:r>
                      <a:endParaRPr lang="en-US" sz="1600" b="0" i="0" u="none" strike="noStrike" kern="1200" dirty="0">
                        <a:solidFill>
                          <a:srgbClr val="000000"/>
                        </a:solidFill>
                        <a:effectLst/>
                        <a:latin typeface="+mn-lt"/>
                        <a:ea typeface="+mn-ea"/>
                        <a:cs typeface="+mn-cs"/>
                      </a:endParaRPr>
                    </a:p>
                  </a:txBody>
                  <a:tcPr marL="5972" marR="5972" marT="5972" marB="0" anchor="ctr"/>
                </a:tc>
                <a:tc>
                  <a:txBody>
                    <a:bodyPr/>
                    <a:lstStyle/>
                    <a:p>
                      <a:pPr algn="ctr" fontAlgn="b"/>
                      <a:r>
                        <a:rPr lang="en-US" sz="1600" kern="1200" dirty="0">
                          <a:solidFill>
                            <a:schemeClr val="accent3"/>
                          </a:solidFill>
                          <a:latin typeface="+mn-lt"/>
                          <a:ea typeface="+mn-ea"/>
                          <a:cs typeface="+mn-cs"/>
                        </a:rPr>
                        <a:t>⬤</a:t>
                      </a:r>
                      <a:endParaRPr lang="en-US" sz="1600" b="0" i="0" u="none" strike="noStrike" dirty="0">
                        <a:solidFill>
                          <a:srgbClr val="000000"/>
                        </a:solidFill>
                        <a:effectLst/>
                        <a:latin typeface="+mj-lt"/>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40806611"/>
                  </a:ext>
                </a:extLst>
              </a:tr>
              <a:tr h="328963">
                <a:tc>
                  <a:txBody>
                    <a:bodyPr/>
                    <a:lstStyle/>
                    <a:p>
                      <a:pPr algn="l" fontAlgn="b"/>
                      <a:r>
                        <a:rPr lang="en-US" sz="1400" b="0" i="0" u="none" strike="noStrike" dirty="0">
                          <a:solidFill>
                            <a:srgbClr val="000000"/>
                          </a:solidFill>
                          <a:effectLst/>
                          <a:latin typeface="+mj-lt"/>
                        </a:rPr>
                        <a:t>IO dependency</a:t>
                      </a:r>
                    </a:p>
                  </a:txBody>
                  <a:tcPr marL="97412" marR="5972" marT="597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kern="1200" dirty="0">
                          <a:solidFill>
                            <a:schemeClr val="accent2">
                              <a:lumMod val="75000"/>
                            </a:schemeClr>
                          </a:solidFill>
                          <a:latin typeface="+mn-lt"/>
                          <a:ea typeface="+mn-ea"/>
                          <a:cs typeface="+mn-cs"/>
                        </a:rPr>
                        <a:t>◔</a:t>
                      </a:r>
                      <a:endParaRPr kumimoji="0" lang="en-US" sz="16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kumimoji="0" lang="en-US" sz="14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endParaRPr lang="en-US" sz="1400" b="0" i="0" u="none" strike="noStrike" dirty="0">
                        <a:solidFill>
                          <a:schemeClr val="accent2">
                            <a:lumMod val="75000"/>
                          </a:schemeClr>
                        </a:solidFill>
                        <a:effectLst/>
                        <a:latin typeface="+mj-lt"/>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400" kern="1200" dirty="0">
                          <a:solidFill>
                            <a:schemeClr val="accent2">
                              <a:lumMod val="75000"/>
                            </a:schemeClr>
                          </a:solidFill>
                          <a:latin typeface="+mn-lt"/>
                          <a:ea typeface="+mn-ea"/>
                          <a:cs typeface="+mn-cs"/>
                        </a:rPr>
                        <a:t>◔</a:t>
                      </a:r>
                      <a:endParaRPr lang="en-US" sz="1400" b="0" i="0" u="none" strike="noStrike" dirty="0">
                        <a:solidFill>
                          <a:schemeClr val="accent2">
                            <a:lumMod val="75000"/>
                          </a:schemeClr>
                        </a:solidFill>
                        <a:effectLst/>
                        <a:latin typeface="+mj-lt"/>
                      </a:endParaRPr>
                    </a:p>
                  </a:txBody>
                  <a:tcPr marL="5972" marR="5972" marT="597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835095"/>
                  </a:ext>
                </a:extLst>
              </a:tr>
            </a:tbl>
          </a:graphicData>
        </a:graphic>
      </p:graphicFrame>
      <p:grpSp>
        <p:nvGrpSpPr>
          <p:cNvPr id="13" name="Group 12">
            <a:extLst>
              <a:ext uri="{FF2B5EF4-FFF2-40B4-BE49-F238E27FC236}">
                <a16:creationId xmlns:a16="http://schemas.microsoft.com/office/drawing/2014/main" id="{10B3C7E1-E56A-D147-9519-733608D43C48}"/>
              </a:ext>
            </a:extLst>
          </p:cNvPr>
          <p:cNvGrpSpPr/>
          <p:nvPr/>
        </p:nvGrpSpPr>
        <p:grpSpPr>
          <a:xfrm>
            <a:off x="8546600" y="179318"/>
            <a:ext cx="3158237" cy="954107"/>
            <a:chOff x="8546600" y="388037"/>
            <a:chExt cx="3158237" cy="954107"/>
          </a:xfrm>
        </p:grpSpPr>
        <p:sp>
          <p:nvSpPr>
            <p:cNvPr id="14" name="TextBox 13">
              <a:extLst>
                <a:ext uri="{FF2B5EF4-FFF2-40B4-BE49-F238E27FC236}">
                  <a16:creationId xmlns:a16="http://schemas.microsoft.com/office/drawing/2014/main" id="{56FD900C-4EA7-6544-96D9-196CC4B0D52B}"/>
                </a:ext>
              </a:extLst>
            </p:cNvPr>
            <p:cNvSpPr txBox="1"/>
            <p:nvPr/>
          </p:nvSpPr>
          <p:spPr>
            <a:xfrm>
              <a:off x="8546600" y="388037"/>
              <a:ext cx="3158237" cy="954107"/>
            </a:xfrm>
            <a:prstGeom prst="rect">
              <a:avLst/>
            </a:prstGeom>
            <a:noFill/>
          </p:spPr>
          <p:txBody>
            <a:bodyPr wrap="none" rtlCol="0">
              <a:spAutoFit/>
            </a:bodyPr>
            <a:lstStyle/>
            <a:p>
              <a:r>
                <a:rPr lang="en-US" sz="1400" dirty="0">
                  <a:solidFill>
                    <a:schemeClr val="accent3"/>
                  </a:solidFill>
                  <a:latin typeface="+mj-lt"/>
                </a:rPr>
                <a:t>⬤ Complete. </a:t>
              </a:r>
              <a:r>
                <a:rPr lang="en-US" sz="1400" dirty="0">
                  <a:solidFill>
                    <a:schemeClr val="accent4"/>
                  </a:solidFill>
                  <a:latin typeface="+mj-lt"/>
                </a:rPr>
                <a:t>⨂ Not Available</a:t>
              </a:r>
            </a:p>
            <a:p>
              <a:r>
                <a:rPr lang="en-US" sz="1400" dirty="0">
                  <a:solidFill>
                    <a:schemeClr val="accent3"/>
                  </a:solidFill>
                </a:rPr>
                <a:t>    </a:t>
              </a:r>
              <a:r>
                <a:rPr lang="en-US" sz="1400" dirty="0"/>
                <a:t>Not Applicable</a:t>
              </a:r>
              <a:endParaRPr lang="en-US" sz="1400" dirty="0">
                <a:latin typeface="+mj-lt"/>
              </a:endParaRPr>
            </a:p>
            <a:p>
              <a:r>
                <a:rPr lang="en-US" sz="1400" dirty="0">
                  <a:latin typeface="+mj-lt"/>
                </a:rPr>
                <a:t>◷ In progress / partially tested</a:t>
              </a:r>
            </a:p>
            <a:p>
              <a:r>
                <a:rPr lang="en-US" sz="1400" dirty="0">
                  <a:solidFill>
                    <a:schemeClr val="accent2">
                      <a:lumMod val="75000"/>
                    </a:schemeClr>
                  </a:solidFill>
                  <a:latin typeface="+mj-lt"/>
                </a:rPr>
                <a:t>◔ Low ◕</a:t>
              </a:r>
              <a:r>
                <a:rPr lang="en-US" sz="1400" dirty="0">
                  <a:solidFill>
                    <a:schemeClr val="accent2">
                      <a:lumMod val="75000"/>
                    </a:schemeClr>
                  </a:solidFill>
                  <a:latin typeface="+mj-lt"/>
                  <a:ea typeface="Arial Unicode MS" panose="020B0604020202020204" pitchFamily="34" charset="-128"/>
                </a:rPr>
                <a:t> High </a:t>
              </a:r>
              <a:r>
                <a:rPr lang="en-US" sz="1400" dirty="0">
                  <a:solidFill>
                    <a:srgbClr val="424242"/>
                  </a:solidFill>
                  <a:latin typeface="+mj-lt"/>
                  <a:ea typeface="Arial Unicode MS" panose="020B0604020202020204" pitchFamily="34" charset="-128"/>
                </a:rPr>
                <a:t>Dependency Levels</a:t>
              </a:r>
              <a:endParaRPr lang="en-US" sz="1400" dirty="0">
                <a:solidFill>
                  <a:schemeClr val="accent4">
                    <a:lumMod val="60000"/>
                    <a:lumOff val="40000"/>
                  </a:schemeClr>
                </a:solidFill>
                <a:latin typeface="+mj-lt"/>
              </a:endParaRPr>
            </a:p>
          </p:txBody>
        </p:sp>
        <p:pic>
          <p:nvPicPr>
            <p:cNvPr id="16" name="Picture 15">
              <a:extLst>
                <a:ext uri="{FF2B5EF4-FFF2-40B4-BE49-F238E27FC236}">
                  <a16:creationId xmlns:a16="http://schemas.microsoft.com/office/drawing/2014/main" id="{D4590B04-7EC9-7D46-AFB1-81FD420D9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8212" y="665922"/>
              <a:ext cx="158373" cy="158373"/>
            </a:xfrm>
            <a:prstGeom prst="rect">
              <a:avLst/>
            </a:prstGeom>
          </p:spPr>
        </p:pic>
      </p:grpSp>
      <p:pic>
        <p:nvPicPr>
          <p:cNvPr id="17" name="Picture 16">
            <a:extLst>
              <a:ext uri="{FF2B5EF4-FFF2-40B4-BE49-F238E27FC236}">
                <a16:creationId xmlns:a16="http://schemas.microsoft.com/office/drawing/2014/main" id="{2B10677C-400A-F540-A058-86A2636F99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856" y="4563651"/>
            <a:ext cx="158373" cy="158373"/>
          </a:xfrm>
          <a:prstGeom prst="rect">
            <a:avLst/>
          </a:prstGeom>
        </p:spPr>
      </p:pic>
      <p:pic>
        <p:nvPicPr>
          <p:cNvPr id="19" name="Picture 18">
            <a:extLst>
              <a:ext uri="{FF2B5EF4-FFF2-40B4-BE49-F238E27FC236}">
                <a16:creationId xmlns:a16="http://schemas.microsoft.com/office/drawing/2014/main" id="{76F66351-B6A9-8746-A38C-7ACA2F9B7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856" y="4885757"/>
            <a:ext cx="158373" cy="158373"/>
          </a:xfrm>
          <a:prstGeom prst="rect">
            <a:avLst/>
          </a:prstGeom>
        </p:spPr>
      </p:pic>
      <p:pic>
        <p:nvPicPr>
          <p:cNvPr id="20" name="Picture 19">
            <a:extLst>
              <a:ext uri="{FF2B5EF4-FFF2-40B4-BE49-F238E27FC236}">
                <a16:creationId xmlns:a16="http://schemas.microsoft.com/office/drawing/2014/main" id="{FDF77736-8BE2-654D-A44F-E66B3BC411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7413" y="4564587"/>
            <a:ext cx="158373" cy="158373"/>
          </a:xfrm>
          <a:prstGeom prst="rect">
            <a:avLst/>
          </a:prstGeom>
        </p:spPr>
      </p:pic>
      <p:pic>
        <p:nvPicPr>
          <p:cNvPr id="21" name="Picture 20">
            <a:extLst>
              <a:ext uri="{FF2B5EF4-FFF2-40B4-BE49-F238E27FC236}">
                <a16:creationId xmlns:a16="http://schemas.microsoft.com/office/drawing/2014/main" id="{B00B2987-6EF6-7C40-9917-731463177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7622" y="4885756"/>
            <a:ext cx="158373" cy="158373"/>
          </a:xfrm>
          <a:prstGeom prst="rect">
            <a:avLst/>
          </a:prstGeom>
        </p:spPr>
      </p:pic>
      <p:pic>
        <p:nvPicPr>
          <p:cNvPr id="22" name="Picture 21">
            <a:extLst>
              <a:ext uri="{FF2B5EF4-FFF2-40B4-BE49-F238E27FC236}">
                <a16:creationId xmlns:a16="http://schemas.microsoft.com/office/drawing/2014/main" id="{2473A7DA-46B2-714C-8B14-AF186CAD18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9986" y="3090088"/>
            <a:ext cx="158373" cy="158373"/>
          </a:xfrm>
          <a:prstGeom prst="rect">
            <a:avLst/>
          </a:prstGeom>
        </p:spPr>
      </p:pic>
      <p:pic>
        <p:nvPicPr>
          <p:cNvPr id="23" name="Picture 22">
            <a:extLst>
              <a:ext uri="{FF2B5EF4-FFF2-40B4-BE49-F238E27FC236}">
                <a16:creationId xmlns:a16="http://schemas.microsoft.com/office/drawing/2014/main" id="{07A64CFE-5EB4-C14F-A33D-39A66B89A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9985" y="5882983"/>
            <a:ext cx="158373" cy="158373"/>
          </a:xfrm>
          <a:prstGeom prst="rect">
            <a:avLst/>
          </a:prstGeom>
        </p:spPr>
      </p:pic>
    </p:spTree>
    <p:extLst>
      <p:ext uri="{BB962C8B-B14F-4D97-AF65-F5344CB8AC3E}">
        <p14:creationId xmlns:p14="http://schemas.microsoft.com/office/powerpoint/2010/main" val="2536912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71E6D-F196-704A-8272-A3FEEE1F1A46}"/>
              </a:ext>
            </a:extLst>
          </p:cNvPr>
          <p:cNvSpPr>
            <a:spLocks noGrp="1"/>
          </p:cNvSpPr>
          <p:nvPr>
            <p:ph type="title"/>
          </p:nvPr>
        </p:nvSpPr>
        <p:spPr/>
        <p:txBody>
          <a:bodyPr/>
          <a:lstStyle/>
          <a:p>
            <a:r>
              <a:rPr lang="en-US" dirty="0"/>
              <a:t>SNPS - Cloud Matrix</a:t>
            </a:r>
          </a:p>
        </p:txBody>
      </p:sp>
      <p:graphicFrame>
        <p:nvGraphicFramePr>
          <p:cNvPr id="15" name="Content Placeholder 14">
            <a:extLst>
              <a:ext uri="{FF2B5EF4-FFF2-40B4-BE49-F238E27FC236}">
                <a16:creationId xmlns:a16="http://schemas.microsoft.com/office/drawing/2014/main" id="{D03A2990-4631-054E-94D1-A710E85EF3A2}"/>
              </a:ext>
            </a:extLst>
          </p:cNvPr>
          <p:cNvGraphicFramePr>
            <a:graphicFrameLocks noGrp="1"/>
          </p:cNvGraphicFramePr>
          <p:nvPr>
            <p:ph idx="1"/>
          </p:nvPr>
        </p:nvGraphicFramePr>
        <p:xfrm>
          <a:off x="609600" y="1316271"/>
          <a:ext cx="10972797" cy="1657104"/>
        </p:xfrm>
        <a:graphic>
          <a:graphicData uri="http://schemas.openxmlformats.org/drawingml/2006/table">
            <a:tbl>
              <a:tblPr firstRow="1" bandRow="1">
                <a:tableStyleId>{7DF18680-E054-41AD-8BC1-D1AEF772440D}</a:tableStyleId>
              </a:tblPr>
              <a:tblGrid>
                <a:gridCol w="2459173">
                  <a:extLst>
                    <a:ext uri="{9D8B030D-6E8A-4147-A177-3AD203B41FA5}">
                      <a16:colId xmlns:a16="http://schemas.microsoft.com/office/drawing/2014/main" val="2992338072"/>
                    </a:ext>
                  </a:extLst>
                </a:gridCol>
                <a:gridCol w="1064203">
                  <a:extLst>
                    <a:ext uri="{9D8B030D-6E8A-4147-A177-3AD203B41FA5}">
                      <a16:colId xmlns:a16="http://schemas.microsoft.com/office/drawing/2014/main" val="2777650270"/>
                    </a:ext>
                  </a:extLst>
                </a:gridCol>
                <a:gridCol w="1064203">
                  <a:extLst>
                    <a:ext uri="{9D8B030D-6E8A-4147-A177-3AD203B41FA5}">
                      <a16:colId xmlns:a16="http://schemas.microsoft.com/office/drawing/2014/main" val="2522814580"/>
                    </a:ext>
                  </a:extLst>
                </a:gridCol>
                <a:gridCol w="1064203">
                  <a:extLst>
                    <a:ext uri="{9D8B030D-6E8A-4147-A177-3AD203B41FA5}">
                      <a16:colId xmlns:a16="http://schemas.microsoft.com/office/drawing/2014/main" val="3095206787"/>
                    </a:ext>
                  </a:extLst>
                </a:gridCol>
                <a:gridCol w="1064203">
                  <a:extLst>
                    <a:ext uri="{9D8B030D-6E8A-4147-A177-3AD203B41FA5}">
                      <a16:colId xmlns:a16="http://schemas.microsoft.com/office/drawing/2014/main" val="1880350451"/>
                    </a:ext>
                  </a:extLst>
                </a:gridCol>
                <a:gridCol w="1064203">
                  <a:extLst>
                    <a:ext uri="{9D8B030D-6E8A-4147-A177-3AD203B41FA5}">
                      <a16:colId xmlns:a16="http://schemas.microsoft.com/office/drawing/2014/main" val="3566581528"/>
                    </a:ext>
                  </a:extLst>
                </a:gridCol>
                <a:gridCol w="1064203">
                  <a:extLst>
                    <a:ext uri="{9D8B030D-6E8A-4147-A177-3AD203B41FA5}">
                      <a16:colId xmlns:a16="http://schemas.microsoft.com/office/drawing/2014/main" val="2338513250"/>
                    </a:ext>
                  </a:extLst>
                </a:gridCol>
                <a:gridCol w="1064203">
                  <a:extLst>
                    <a:ext uri="{9D8B030D-6E8A-4147-A177-3AD203B41FA5}">
                      <a16:colId xmlns:a16="http://schemas.microsoft.com/office/drawing/2014/main" val="1922806794"/>
                    </a:ext>
                  </a:extLst>
                </a:gridCol>
                <a:gridCol w="1064203">
                  <a:extLst>
                    <a:ext uri="{9D8B030D-6E8A-4147-A177-3AD203B41FA5}">
                      <a16:colId xmlns:a16="http://schemas.microsoft.com/office/drawing/2014/main" val="1243064756"/>
                    </a:ext>
                  </a:extLst>
                </a:gridCol>
              </a:tblGrid>
              <a:tr h="261107">
                <a:tc>
                  <a:txBody>
                    <a:bodyPr/>
                    <a:lstStyle/>
                    <a:p>
                      <a:pPr algn="l" fontAlgn="b"/>
                      <a:r>
                        <a:rPr lang="en-US" sz="1600" b="0" u="none" strike="noStrike" dirty="0">
                          <a:solidFill>
                            <a:schemeClr val="tx1"/>
                          </a:solidFill>
                          <a:effectLst/>
                          <a:latin typeface="+mj-lt"/>
                        </a:rPr>
                        <a:t>Feature</a:t>
                      </a:r>
                      <a:endParaRPr lang="en-US" sz="1600" b="0" i="0" u="none" strike="noStrike" dirty="0">
                        <a:solidFill>
                          <a:schemeClr val="tx1"/>
                        </a:solidFill>
                        <a:effectLst/>
                        <a:latin typeface="+mj-lt"/>
                      </a:endParaRPr>
                    </a:p>
                  </a:txBody>
                  <a:tcPr marL="97412" marR="5972" marT="5972" marB="9144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a:solidFill>
                            <a:schemeClr val="tx1"/>
                          </a:solidFill>
                          <a:effectLst/>
                          <a:latin typeface="+mj-lt"/>
                        </a:rPr>
                        <a:t>ICV</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a:solidFill>
                            <a:schemeClr val="tx1"/>
                          </a:solidFill>
                          <a:effectLst/>
                          <a:latin typeface="+mj-lt"/>
                        </a:rPr>
                        <a:t>Primetime</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err="1">
                          <a:solidFill>
                            <a:schemeClr val="tx1"/>
                          </a:solidFill>
                          <a:effectLst/>
                          <a:latin typeface="+mj-lt"/>
                        </a:rPr>
                        <a:t>StarRC</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err="1">
                          <a:solidFill>
                            <a:schemeClr val="tx1"/>
                          </a:solidFill>
                          <a:effectLst/>
                          <a:latin typeface="+mj-lt"/>
                        </a:rPr>
                        <a:t>Tetramax</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a:solidFill>
                            <a:schemeClr val="tx1"/>
                          </a:solidFill>
                          <a:effectLst/>
                          <a:latin typeface="+mj-lt"/>
                        </a:rPr>
                        <a:t>VCS</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err="1">
                          <a:solidFill>
                            <a:schemeClr val="tx1"/>
                          </a:solidFill>
                          <a:effectLst/>
                          <a:latin typeface="+mj-lt"/>
                        </a:rPr>
                        <a:t>SiS</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u="none" strike="noStrike" dirty="0">
                          <a:solidFill>
                            <a:schemeClr val="tx1"/>
                          </a:solidFill>
                          <a:effectLst/>
                          <a:latin typeface="+mj-lt"/>
                        </a:rPr>
                        <a:t>Proteus</a:t>
                      </a:r>
                      <a:endParaRPr lang="en-US" sz="1600" b="0" i="0" u="none" strike="noStrike" dirty="0">
                        <a:solidFill>
                          <a:schemeClr val="tx1"/>
                        </a:solidFill>
                        <a:effectLst/>
                        <a:latin typeface="+mj-lt"/>
                      </a:endParaRPr>
                    </a:p>
                  </a:txBody>
                  <a:tcPr marL="5972" marR="5972" marT="5972" marB="91440" anchor="ctr">
                    <a:lnT w="12700" cap="flat" cmpd="sng" algn="ctr">
                      <a:solidFill>
                        <a:schemeClr val="tx1"/>
                      </a:solidFill>
                      <a:prstDash val="solid"/>
                      <a:round/>
                      <a:headEnd type="none" w="med" len="med"/>
                      <a:tailEnd type="none" w="med" len="med"/>
                    </a:lnT>
                  </a:tcPr>
                </a:tc>
                <a:tc>
                  <a:txBody>
                    <a:bodyPr/>
                    <a:lstStyle/>
                    <a:p>
                      <a:pPr algn="ctr" fontAlgn="b"/>
                      <a:r>
                        <a:rPr lang="en-US" sz="1600" b="0" i="0" u="none" strike="noStrike" dirty="0">
                          <a:solidFill>
                            <a:schemeClr val="tx1"/>
                          </a:solidFill>
                          <a:effectLst/>
                          <a:latin typeface="+mj-lt"/>
                        </a:rPr>
                        <a:t>CATS</a:t>
                      </a:r>
                    </a:p>
                  </a:txBody>
                  <a:tcPr marL="5972" marR="5972" marT="5972" marB="9144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50333246"/>
                  </a:ext>
                </a:extLst>
              </a:tr>
              <a:tr h="328963">
                <a:tc>
                  <a:txBody>
                    <a:bodyPr/>
                    <a:lstStyle/>
                    <a:p>
                      <a:pPr algn="l" fontAlgn="b"/>
                      <a:r>
                        <a:rPr lang="en-US" sz="1200" u="none" strike="noStrike" dirty="0">
                          <a:effectLst/>
                          <a:latin typeface="+mj-lt"/>
                        </a:rPr>
                        <a:t>OS Compatibility</a:t>
                      </a:r>
                      <a:endParaRPr lang="en-US" sz="12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4797408"/>
                  </a:ext>
                </a:extLst>
              </a:tr>
              <a:tr h="328963">
                <a:tc>
                  <a:txBody>
                    <a:bodyPr/>
                    <a:lstStyle/>
                    <a:p>
                      <a:pPr algn="l" fontAlgn="b"/>
                      <a:r>
                        <a:rPr lang="en-US" sz="1200" u="none" strike="noStrike" dirty="0">
                          <a:effectLst/>
                          <a:latin typeface="+mj-lt"/>
                        </a:rPr>
                        <a:t>License Accessibility</a:t>
                      </a:r>
                      <a:endParaRPr lang="en-US" sz="12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5736493"/>
                  </a:ext>
                </a:extLst>
              </a:tr>
              <a:tr h="328963">
                <a:tc>
                  <a:txBody>
                    <a:bodyPr/>
                    <a:lstStyle/>
                    <a:p>
                      <a:pPr algn="l" fontAlgn="b"/>
                      <a:r>
                        <a:rPr lang="en-US" sz="1200" u="none" strike="noStrike" dirty="0">
                          <a:effectLst/>
                          <a:latin typeface="+mj-lt"/>
                        </a:rPr>
                        <a:t>Scale</a:t>
                      </a:r>
                      <a:endParaRPr lang="en-US" sz="12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b="0" i="0" u="none" strike="noStrike" dirty="0">
                          <a:solidFill>
                            <a:srgbClr val="000000"/>
                          </a:solidFill>
                          <a:effectLst/>
                          <a:latin typeface="+mj-lt"/>
                        </a:rPr>
                        <a:t>x,00</a:t>
                      </a:r>
                    </a:p>
                  </a:txBody>
                  <a:tcPr marL="5972" marR="5972" marT="5972" marB="0" anchor="ctr"/>
                </a:tc>
                <a:tc>
                  <a:txBody>
                    <a:bodyPr/>
                    <a:lstStyle/>
                    <a:p>
                      <a:pPr algn="ctr" fontAlgn="b"/>
                      <a:r>
                        <a:rPr lang="en-US" sz="1600" u="none" strike="noStrike" dirty="0">
                          <a:effectLst/>
                          <a:latin typeface="+mj-lt"/>
                        </a:rPr>
                        <a:t>x,00</a:t>
                      </a:r>
                      <a:endParaRPr lang="en-US" sz="1600" b="0" i="0" u="none" strike="noStrike" dirty="0">
                        <a:solidFill>
                          <a:srgbClr val="000000"/>
                        </a:solidFill>
                        <a:effectLst/>
                        <a:latin typeface="+mj-lt"/>
                      </a:endParaRPr>
                    </a:p>
                  </a:txBody>
                  <a:tcPr marL="5972" marR="5972" marT="5972" marB="0" anchor="ctr"/>
                </a:tc>
                <a:tc>
                  <a:txBody>
                    <a:bodyPr/>
                    <a:lstStyle/>
                    <a:p>
                      <a:pPr algn="ctr" fontAlgn="b"/>
                      <a:r>
                        <a:rPr lang="en-US" sz="1600" b="0" i="0" u="none" strike="noStrike" dirty="0">
                          <a:solidFill>
                            <a:srgbClr val="000000"/>
                          </a:solidFill>
                          <a:effectLst/>
                          <a:latin typeface="+mj-lt"/>
                        </a:rPr>
                        <a:t>x,00</a:t>
                      </a:r>
                    </a:p>
                  </a:txBody>
                  <a:tcPr marL="5972" marR="5972" marT="5972" marB="0" anchor="ctr"/>
                </a:tc>
                <a:tc>
                  <a:txBody>
                    <a:bodyPr/>
                    <a:lstStyle/>
                    <a:p>
                      <a:pPr algn="ctr" fontAlgn="b"/>
                      <a:r>
                        <a:rPr lang="en-US" sz="1600" u="none" strike="noStrike" dirty="0">
                          <a:effectLst/>
                          <a:latin typeface="+mj-lt"/>
                        </a:rPr>
                        <a:t>x,000</a:t>
                      </a:r>
                      <a:endParaRPr lang="en-US" sz="1600" b="0" i="0" u="none" strike="noStrike" dirty="0">
                        <a:solidFill>
                          <a:srgbClr val="000000"/>
                        </a:solidFill>
                        <a:effectLst/>
                        <a:latin typeface="+mj-lt"/>
                      </a:endParaRPr>
                    </a:p>
                  </a:txBody>
                  <a:tcPr marL="5972" marR="5972" marT="5972" marB="0" anchor="ctr"/>
                </a:tc>
                <a:tc>
                  <a:txBody>
                    <a:bodyPr/>
                    <a:lstStyle/>
                    <a:p>
                      <a:pPr algn="ctr" fontAlgn="b"/>
                      <a:r>
                        <a:rPr lang="en-US" sz="1600" u="none" strike="noStrike" dirty="0">
                          <a:effectLst/>
                          <a:latin typeface="+mj-lt"/>
                        </a:rPr>
                        <a:t>x,000,000</a:t>
                      </a:r>
                      <a:endParaRPr lang="en-US" sz="1600" b="0" i="0" u="none" strike="noStrike" dirty="0">
                        <a:solidFill>
                          <a:srgbClr val="000000"/>
                        </a:solidFill>
                        <a:effectLst/>
                        <a:latin typeface="+mj-lt"/>
                      </a:endParaRPr>
                    </a:p>
                  </a:txBody>
                  <a:tcPr marL="5972" marR="5972" marT="5972" marB="0" anchor="ctr"/>
                </a:tc>
                <a:tc>
                  <a:txBody>
                    <a:bodyPr/>
                    <a:lstStyle/>
                    <a:p>
                      <a:pPr algn="ctr" fontAlgn="b"/>
                      <a:r>
                        <a:rPr lang="en-US" sz="1600" u="none" strike="noStrike" dirty="0">
                          <a:effectLst/>
                          <a:latin typeface="+mj-lt"/>
                        </a:rPr>
                        <a:t>x,00,000</a:t>
                      </a:r>
                      <a:endParaRPr lang="en-US" sz="1600" b="0" i="0" u="none" strike="noStrike" dirty="0">
                        <a:solidFill>
                          <a:srgbClr val="000000"/>
                        </a:solidFill>
                        <a:effectLst/>
                        <a:latin typeface="+mj-lt"/>
                      </a:endParaRPr>
                    </a:p>
                  </a:txBody>
                  <a:tcPr marL="5972" marR="5972" marT="5972" marB="0" anchor="ctr"/>
                </a:tc>
                <a:tc>
                  <a:txBody>
                    <a:bodyPr/>
                    <a:lstStyle/>
                    <a:p>
                      <a:pPr algn="ctr" fontAlgn="b"/>
                      <a:r>
                        <a:rPr lang="en-US" sz="1600" u="none" strike="noStrike" dirty="0">
                          <a:effectLst/>
                          <a:latin typeface="+mj-lt"/>
                        </a:rPr>
                        <a:t>x0,000</a:t>
                      </a:r>
                      <a:endParaRPr lang="en-US" sz="1600" b="0" i="0" u="none" strike="noStrike" dirty="0">
                        <a:solidFill>
                          <a:srgbClr val="000000"/>
                        </a:solidFill>
                        <a:effectLst/>
                        <a:latin typeface="+mj-lt"/>
                      </a:endParaRPr>
                    </a:p>
                  </a:txBody>
                  <a:tcPr marL="5972" marR="5972" marT="5972" marB="0" anchor="ctr"/>
                </a:tc>
                <a:tc>
                  <a:txBody>
                    <a:bodyPr/>
                    <a:lstStyle/>
                    <a:p>
                      <a:pPr algn="ctr" fontAlgn="b"/>
                      <a:r>
                        <a:rPr lang="en-US" sz="1600" u="none" strike="noStrike" dirty="0">
                          <a:effectLst/>
                          <a:latin typeface="+mj-lt"/>
                        </a:rPr>
                        <a:t>x0,000</a:t>
                      </a:r>
                      <a:endParaRPr lang="en-US" sz="1600" b="0" i="0" u="none" strike="noStrike" dirty="0">
                        <a:solidFill>
                          <a:srgbClr val="000000"/>
                        </a:solidFill>
                        <a:effectLst/>
                        <a:latin typeface="+mj-lt"/>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40806611"/>
                  </a:ext>
                </a:extLst>
              </a:tr>
              <a:tr h="328963">
                <a:tc>
                  <a:txBody>
                    <a:bodyPr/>
                    <a:lstStyle/>
                    <a:p>
                      <a:pPr algn="l" fontAlgn="b"/>
                      <a:r>
                        <a:rPr lang="en-US" sz="1200" b="0" i="0" u="none" strike="noStrike" dirty="0">
                          <a:solidFill>
                            <a:srgbClr val="000000"/>
                          </a:solidFill>
                          <a:effectLst/>
                          <a:latin typeface="+mj-lt"/>
                        </a:rPr>
                        <a:t>NFS Dependency</a:t>
                      </a:r>
                    </a:p>
                  </a:txBody>
                  <a:tcPr marL="97412" marR="5972" marT="597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kern="1200" dirty="0">
                          <a:solidFill>
                            <a:schemeClr val="accent2">
                              <a:lumMod val="75000"/>
                            </a:schemeClr>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kern="1200" dirty="0">
                          <a:solidFill>
                            <a:schemeClr val="accent2">
                              <a:lumMod val="75000"/>
                            </a:schemeClr>
                          </a:solidFill>
                          <a:effectLst/>
                          <a:latin typeface="+mj-lt"/>
                          <a:ea typeface="+mn-ea"/>
                          <a:cs typeface="+mn-cs"/>
                        </a:rPr>
                        <a:t>◕</a:t>
                      </a:r>
                      <a:endParaRPr lang="en-US" sz="1600" b="0" i="0" u="none" strike="noStrike" dirty="0">
                        <a:solidFill>
                          <a:schemeClr val="accent2">
                            <a:lumMod val="75000"/>
                          </a:schemeClr>
                        </a:solidFill>
                        <a:effectLst/>
                        <a:latin typeface="+mj-lt"/>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b="0" i="0" kern="1200" dirty="0">
                          <a:solidFill>
                            <a:schemeClr val="accent2">
                              <a:lumMod val="75000"/>
                            </a:schemeClr>
                          </a:solidFill>
                          <a:effectLst/>
                          <a:latin typeface="+mj-lt"/>
                          <a:ea typeface="+mn-ea"/>
                          <a:cs typeface="+mn-cs"/>
                        </a:rPr>
                        <a:t>◕</a:t>
                      </a:r>
                      <a:endParaRPr lang="en-US" sz="1600" b="0" i="0" u="none" strike="noStrike" dirty="0">
                        <a:solidFill>
                          <a:schemeClr val="accent2">
                            <a:lumMod val="75000"/>
                          </a:schemeClr>
                        </a:solidFill>
                        <a:effectLst/>
                        <a:latin typeface="+mj-lt"/>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69008">
                              <a:lumMod val="75000"/>
                            </a:srgbClr>
                          </a:solidFill>
                          <a:effectLst/>
                          <a:uLnTx/>
                          <a:uFillTx/>
                          <a:latin typeface="Century Gothic" panose="020F0302020204030204"/>
                          <a:ea typeface="+mn-ea"/>
                          <a:cs typeface="+mn-cs"/>
                        </a:rPr>
                        <a:t>◕</a:t>
                      </a:r>
                      <a:endParaRPr kumimoji="0" lang="en-US" sz="16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69008">
                              <a:lumMod val="75000"/>
                            </a:srgb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b="0" i="0" kern="1200" dirty="0">
                          <a:solidFill>
                            <a:schemeClr val="accent2">
                              <a:lumMod val="75000"/>
                            </a:schemeClr>
                          </a:solidFill>
                          <a:effectLst/>
                          <a:latin typeface="+mn-lt"/>
                          <a:ea typeface="+mn-ea"/>
                          <a:cs typeface="+mn-cs"/>
                        </a:rPr>
                        <a:t>◐</a:t>
                      </a:r>
                      <a:endParaRPr lang="en-US" sz="1400" b="0" i="0" u="none" strike="noStrike" kern="1200" dirty="0">
                        <a:solidFill>
                          <a:schemeClr val="accent2">
                            <a:lumMod val="75000"/>
                          </a:schemeClr>
                        </a:solidFill>
                        <a:effectLst/>
                        <a:latin typeface="+mn-lt"/>
                        <a:ea typeface="+mn-ea"/>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b="0" i="0" kern="1200" dirty="0">
                          <a:solidFill>
                            <a:schemeClr val="accent2">
                              <a:lumMod val="75000"/>
                            </a:schemeClr>
                          </a:solidFill>
                          <a:effectLst/>
                          <a:latin typeface="+mn-lt"/>
                          <a:ea typeface="+mn-ea"/>
                          <a:cs typeface="+mn-cs"/>
                        </a:rPr>
                        <a:t>◐</a:t>
                      </a:r>
                      <a:endParaRPr lang="en-US" sz="1400" b="0" i="0" u="none" strike="noStrike" dirty="0">
                        <a:solidFill>
                          <a:schemeClr val="accent2">
                            <a:lumMod val="75000"/>
                          </a:schemeClr>
                        </a:solidFill>
                        <a:effectLst/>
                        <a:latin typeface="+mj-lt"/>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b="0" i="0" kern="1200" dirty="0">
                          <a:solidFill>
                            <a:schemeClr val="accent2">
                              <a:lumMod val="75000"/>
                            </a:schemeClr>
                          </a:solidFill>
                          <a:effectLst/>
                          <a:latin typeface="+mn-lt"/>
                          <a:ea typeface="+mn-ea"/>
                          <a:cs typeface="+mn-cs"/>
                        </a:rPr>
                        <a:t>◐</a:t>
                      </a:r>
                      <a:endParaRPr lang="en-US" sz="1400" b="0" i="0" u="none" strike="noStrike" dirty="0">
                        <a:solidFill>
                          <a:schemeClr val="accent2">
                            <a:lumMod val="75000"/>
                          </a:schemeClr>
                        </a:solidFill>
                        <a:effectLst/>
                        <a:latin typeface="+mj-lt"/>
                      </a:endParaRPr>
                    </a:p>
                  </a:txBody>
                  <a:tcPr marL="5972" marR="5972" marT="597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7835095"/>
                  </a:ext>
                </a:extLst>
              </a:tr>
            </a:tbl>
          </a:graphicData>
        </a:graphic>
      </p:graphicFrame>
      <p:sp>
        <p:nvSpPr>
          <p:cNvPr id="18" name="TextBox 17">
            <a:extLst>
              <a:ext uri="{FF2B5EF4-FFF2-40B4-BE49-F238E27FC236}">
                <a16:creationId xmlns:a16="http://schemas.microsoft.com/office/drawing/2014/main" id="{A7496759-302B-A64B-889B-75131158C653}"/>
              </a:ext>
            </a:extLst>
          </p:cNvPr>
          <p:cNvSpPr txBox="1"/>
          <p:nvPr/>
        </p:nvSpPr>
        <p:spPr>
          <a:xfrm>
            <a:off x="8546600" y="388037"/>
            <a:ext cx="3158237" cy="954107"/>
          </a:xfrm>
          <a:prstGeom prst="rect">
            <a:avLst/>
          </a:prstGeom>
          <a:noFill/>
        </p:spPr>
        <p:txBody>
          <a:bodyPr wrap="none" rtlCol="0">
            <a:spAutoFit/>
          </a:bodyPr>
          <a:lstStyle/>
          <a:p>
            <a:r>
              <a:rPr lang="en-US" sz="1400" dirty="0">
                <a:solidFill>
                  <a:schemeClr val="accent3"/>
                </a:solidFill>
                <a:latin typeface="+mj-lt"/>
              </a:rPr>
              <a:t>⬤ Complete. </a:t>
            </a:r>
            <a:r>
              <a:rPr lang="en-US" sz="1400" dirty="0">
                <a:solidFill>
                  <a:schemeClr val="accent4"/>
                </a:solidFill>
                <a:latin typeface="+mj-lt"/>
              </a:rPr>
              <a:t>⨂ Not Available</a:t>
            </a:r>
          </a:p>
          <a:p>
            <a:r>
              <a:rPr lang="en-US" sz="1400" dirty="0">
                <a:solidFill>
                  <a:schemeClr val="accent3"/>
                </a:solidFill>
              </a:rPr>
              <a:t>    </a:t>
            </a:r>
            <a:r>
              <a:rPr lang="en-US" sz="1400" dirty="0"/>
              <a:t>Not Applicable</a:t>
            </a:r>
            <a:endParaRPr lang="en-US" sz="1400" dirty="0">
              <a:latin typeface="+mj-lt"/>
            </a:endParaRPr>
          </a:p>
          <a:p>
            <a:r>
              <a:rPr lang="en-US" sz="1400" dirty="0">
                <a:latin typeface="+mj-lt"/>
              </a:rPr>
              <a:t>◷ In progress / partially tested</a:t>
            </a:r>
          </a:p>
          <a:p>
            <a:r>
              <a:rPr lang="en-US" sz="1400" dirty="0">
                <a:solidFill>
                  <a:schemeClr val="accent2">
                    <a:lumMod val="75000"/>
                  </a:schemeClr>
                </a:solidFill>
                <a:latin typeface="+mj-lt"/>
              </a:rPr>
              <a:t>◔ Low ◕</a:t>
            </a:r>
            <a:r>
              <a:rPr lang="en-US" sz="1400" dirty="0">
                <a:solidFill>
                  <a:schemeClr val="accent2">
                    <a:lumMod val="75000"/>
                  </a:schemeClr>
                </a:solidFill>
                <a:latin typeface="+mj-lt"/>
                <a:ea typeface="Arial Unicode MS" panose="020B0604020202020204" pitchFamily="34" charset="-128"/>
              </a:rPr>
              <a:t> High </a:t>
            </a:r>
            <a:r>
              <a:rPr lang="en-US" sz="1400" dirty="0">
                <a:solidFill>
                  <a:srgbClr val="424242"/>
                </a:solidFill>
                <a:latin typeface="+mj-lt"/>
                <a:ea typeface="Arial Unicode MS" panose="020B0604020202020204" pitchFamily="34" charset="-128"/>
              </a:rPr>
              <a:t>Dependency Levels</a:t>
            </a:r>
            <a:endParaRPr lang="en-US" sz="1400" dirty="0">
              <a:solidFill>
                <a:schemeClr val="accent4">
                  <a:lumMod val="60000"/>
                  <a:lumOff val="40000"/>
                </a:schemeClr>
              </a:solidFill>
              <a:latin typeface="+mj-lt"/>
            </a:endParaRPr>
          </a:p>
        </p:txBody>
      </p:sp>
      <p:graphicFrame>
        <p:nvGraphicFramePr>
          <p:cNvPr id="5" name="Content Placeholder 14">
            <a:extLst>
              <a:ext uri="{FF2B5EF4-FFF2-40B4-BE49-F238E27FC236}">
                <a16:creationId xmlns:a16="http://schemas.microsoft.com/office/drawing/2014/main" id="{01E497A8-6B67-9F47-BA95-3503055F1D7D}"/>
              </a:ext>
            </a:extLst>
          </p:cNvPr>
          <p:cNvGraphicFramePr>
            <a:graphicFrameLocks/>
          </p:cNvGraphicFramePr>
          <p:nvPr/>
        </p:nvGraphicFramePr>
        <p:xfrm>
          <a:off x="609600" y="3024587"/>
          <a:ext cx="10972797" cy="986889"/>
        </p:xfrm>
        <a:graphic>
          <a:graphicData uri="http://schemas.openxmlformats.org/drawingml/2006/table">
            <a:tbl>
              <a:tblPr bandRow="1">
                <a:tableStyleId>{7DF18680-E054-41AD-8BC1-D1AEF772440D}</a:tableStyleId>
              </a:tblPr>
              <a:tblGrid>
                <a:gridCol w="2459173">
                  <a:extLst>
                    <a:ext uri="{9D8B030D-6E8A-4147-A177-3AD203B41FA5}">
                      <a16:colId xmlns:a16="http://schemas.microsoft.com/office/drawing/2014/main" val="2992338072"/>
                    </a:ext>
                  </a:extLst>
                </a:gridCol>
                <a:gridCol w="1064203">
                  <a:extLst>
                    <a:ext uri="{9D8B030D-6E8A-4147-A177-3AD203B41FA5}">
                      <a16:colId xmlns:a16="http://schemas.microsoft.com/office/drawing/2014/main" val="2777650270"/>
                    </a:ext>
                  </a:extLst>
                </a:gridCol>
                <a:gridCol w="1064203">
                  <a:extLst>
                    <a:ext uri="{9D8B030D-6E8A-4147-A177-3AD203B41FA5}">
                      <a16:colId xmlns:a16="http://schemas.microsoft.com/office/drawing/2014/main" val="2522814580"/>
                    </a:ext>
                  </a:extLst>
                </a:gridCol>
                <a:gridCol w="1064203">
                  <a:extLst>
                    <a:ext uri="{9D8B030D-6E8A-4147-A177-3AD203B41FA5}">
                      <a16:colId xmlns:a16="http://schemas.microsoft.com/office/drawing/2014/main" val="3095206787"/>
                    </a:ext>
                  </a:extLst>
                </a:gridCol>
                <a:gridCol w="1064203">
                  <a:extLst>
                    <a:ext uri="{9D8B030D-6E8A-4147-A177-3AD203B41FA5}">
                      <a16:colId xmlns:a16="http://schemas.microsoft.com/office/drawing/2014/main" val="1880350451"/>
                    </a:ext>
                  </a:extLst>
                </a:gridCol>
                <a:gridCol w="1064203">
                  <a:extLst>
                    <a:ext uri="{9D8B030D-6E8A-4147-A177-3AD203B41FA5}">
                      <a16:colId xmlns:a16="http://schemas.microsoft.com/office/drawing/2014/main" val="3566581528"/>
                    </a:ext>
                  </a:extLst>
                </a:gridCol>
                <a:gridCol w="1064203">
                  <a:extLst>
                    <a:ext uri="{9D8B030D-6E8A-4147-A177-3AD203B41FA5}">
                      <a16:colId xmlns:a16="http://schemas.microsoft.com/office/drawing/2014/main" val="2338513250"/>
                    </a:ext>
                  </a:extLst>
                </a:gridCol>
                <a:gridCol w="1064203">
                  <a:extLst>
                    <a:ext uri="{9D8B030D-6E8A-4147-A177-3AD203B41FA5}">
                      <a16:colId xmlns:a16="http://schemas.microsoft.com/office/drawing/2014/main" val="1922806794"/>
                    </a:ext>
                  </a:extLst>
                </a:gridCol>
                <a:gridCol w="1064203">
                  <a:extLst>
                    <a:ext uri="{9D8B030D-6E8A-4147-A177-3AD203B41FA5}">
                      <a16:colId xmlns:a16="http://schemas.microsoft.com/office/drawing/2014/main" val="3457843126"/>
                    </a:ext>
                  </a:extLst>
                </a:gridCol>
              </a:tblGrid>
              <a:tr h="328963">
                <a:tc>
                  <a:txBody>
                    <a:bodyPr/>
                    <a:lstStyle/>
                    <a:p>
                      <a:pPr algn="l" fontAlgn="b"/>
                      <a:r>
                        <a:rPr lang="en-US" sz="1200" u="none" strike="noStrike" dirty="0">
                          <a:effectLst/>
                          <a:latin typeface="+mj-lt"/>
                        </a:rPr>
                        <a:t>CDPL Integration</a:t>
                      </a:r>
                      <a:endParaRPr lang="en-US" sz="1200" b="0" i="0" u="none" strike="noStrike" dirty="0">
                        <a:solidFill>
                          <a:srgbClr val="000000"/>
                        </a:solidFill>
                        <a:effectLst/>
                        <a:latin typeface="+mj-lt"/>
                      </a:endParaRPr>
                    </a:p>
                  </a:txBody>
                  <a:tcPr marL="97412" marR="5972" marT="597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solidFill>
                            <a:srgbClr val="FF0000"/>
                          </a:solidFill>
                          <a:effectLst/>
                        </a:rPr>
                        <a:t>⨂</a:t>
                      </a:r>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solidFill>
                            <a:srgbClr val="FF0000"/>
                          </a:solidFill>
                          <a:effectLst/>
                        </a:rPr>
                        <a:t>⨂</a:t>
                      </a:r>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kern="1200" dirty="0">
                          <a:solidFill>
                            <a:schemeClr val="accent2">
                              <a:lumMod val="75000"/>
                            </a:schemeClr>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797408"/>
                  </a:ext>
                </a:extLst>
              </a:tr>
              <a:tr h="328963">
                <a:tc>
                  <a:txBody>
                    <a:bodyPr/>
                    <a:lstStyle/>
                    <a:p>
                      <a:pPr algn="l" fontAlgn="b"/>
                      <a:r>
                        <a:rPr lang="en-US" sz="1200" b="0" i="0" u="none" strike="noStrike" dirty="0">
                          <a:solidFill>
                            <a:srgbClr val="000000"/>
                          </a:solidFill>
                          <a:effectLst/>
                          <a:latin typeface="+mj-lt"/>
                        </a:rPr>
                        <a:t>CDSL Integration</a:t>
                      </a:r>
                    </a:p>
                  </a:txBody>
                  <a:tcPr marL="97412"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rgbClr val="FF0000"/>
                          </a:solidFill>
                          <a:effectLst/>
                        </a:rPr>
                        <a:t>⨂</a:t>
                      </a:r>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rPr>
                        <a:t>⨂</a:t>
                      </a:r>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rPr>
                        <a:t>⨂</a:t>
                      </a:r>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tc>
                <a:tc>
                  <a:txBody>
                    <a:bodyPr/>
                    <a:lstStyle/>
                    <a:p>
                      <a:pPr algn="ctr" fontAlgn="b"/>
                      <a:endParaRPr lang="en-US" sz="1600" b="0" i="0" u="none" strike="noStrike" dirty="0">
                        <a:solidFill>
                          <a:srgbClr val="FF0000"/>
                        </a:solidFill>
                        <a:effectLst/>
                        <a:latin typeface="Arial Unicode MS" panose="020B0604020202020204" pitchFamily="34" charset="-128"/>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b="0" i="0" kern="1200" dirty="0">
                          <a:solidFill>
                            <a:schemeClr val="accent2">
                              <a:lumMod val="75000"/>
                            </a:schemeClr>
                          </a:solidFill>
                          <a:effectLst/>
                          <a:latin typeface="+mn-lt"/>
                          <a:ea typeface="+mn-ea"/>
                          <a:cs typeface="+mn-cs"/>
                        </a:rPr>
                        <a:t>◔</a:t>
                      </a:r>
                      <a:endParaRPr lang="en-US" sz="1600" b="0" i="0" u="none" strike="noStrike" kern="1200" dirty="0">
                        <a:solidFill>
                          <a:schemeClr val="accent2">
                            <a:lumMod val="75000"/>
                          </a:schemeClr>
                        </a:solidFill>
                        <a:effectLst/>
                        <a:latin typeface="+mn-lt"/>
                        <a:ea typeface="+mn-ea"/>
                        <a:cs typeface="+mn-cs"/>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5736493"/>
                  </a:ext>
                </a:extLst>
              </a:tr>
              <a:tr h="328963">
                <a:tc>
                  <a:txBody>
                    <a:bodyPr/>
                    <a:lstStyle/>
                    <a:p>
                      <a:pPr algn="l" fontAlgn="b"/>
                      <a:r>
                        <a:rPr lang="en-US" sz="1200" b="0" i="0" u="none" strike="noStrike" dirty="0">
                          <a:solidFill>
                            <a:srgbClr val="000000"/>
                          </a:solidFill>
                          <a:effectLst/>
                          <a:latin typeface="+mj-lt"/>
                        </a:rPr>
                        <a:t>Alternate DRM Support</a:t>
                      </a:r>
                    </a:p>
                  </a:txBody>
                  <a:tcPr marL="97412" marR="5972" marT="597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0806611"/>
                  </a:ext>
                </a:extLst>
              </a:tr>
            </a:tbl>
          </a:graphicData>
        </a:graphic>
      </p:graphicFrame>
      <p:graphicFrame>
        <p:nvGraphicFramePr>
          <p:cNvPr id="7" name="Content Placeholder 14">
            <a:extLst>
              <a:ext uri="{FF2B5EF4-FFF2-40B4-BE49-F238E27FC236}">
                <a16:creationId xmlns:a16="http://schemas.microsoft.com/office/drawing/2014/main" id="{6B56EF51-9086-C043-AFF6-4F57FC82BDBE}"/>
              </a:ext>
            </a:extLst>
          </p:cNvPr>
          <p:cNvGraphicFramePr>
            <a:graphicFrameLocks/>
          </p:cNvGraphicFramePr>
          <p:nvPr/>
        </p:nvGraphicFramePr>
        <p:xfrm>
          <a:off x="609600" y="4069030"/>
          <a:ext cx="10972797" cy="2302741"/>
        </p:xfrm>
        <a:graphic>
          <a:graphicData uri="http://schemas.openxmlformats.org/drawingml/2006/table">
            <a:tbl>
              <a:tblPr bandRow="1">
                <a:tableStyleId>{7DF18680-E054-41AD-8BC1-D1AEF772440D}</a:tableStyleId>
              </a:tblPr>
              <a:tblGrid>
                <a:gridCol w="2459173">
                  <a:extLst>
                    <a:ext uri="{9D8B030D-6E8A-4147-A177-3AD203B41FA5}">
                      <a16:colId xmlns:a16="http://schemas.microsoft.com/office/drawing/2014/main" val="2992338072"/>
                    </a:ext>
                  </a:extLst>
                </a:gridCol>
                <a:gridCol w="1064203">
                  <a:extLst>
                    <a:ext uri="{9D8B030D-6E8A-4147-A177-3AD203B41FA5}">
                      <a16:colId xmlns:a16="http://schemas.microsoft.com/office/drawing/2014/main" val="2777650270"/>
                    </a:ext>
                  </a:extLst>
                </a:gridCol>
                <a:gridCol w="1064203">
                  <a:extLst>
                    <a:ext uri="{9D8B030D-6E8A-4147-A177-3AD203B41FA5}">
                      <a16:colId xmlns:a16="http://schemas.microsoft.com/office/drawing/2014/main" val="2522814580"/>
                    </a:ext>
                  </a:extLst>
                </a:gridCol>
                <a:gridCol w="1064203">
                  <a:extLst>
                    <a:ext uri="{9D8B030D-6E8A-4147-A177-3AD203B41FA5}">
                      <a16:colId xmlns:a16="http://schemas.microsoft.com/office/drawing/2014/main" val="3095206787"/>
                    </a:ext>
                  </a:extLst>
                </a:gridCol>
                <a:gridCol w="1064203">
                  <a:extLst>
                    <a:ext uri="{9D8B030D-6E8A-4147-A177-3AD203B41FA5}">
                      <a16:colId xmlns:a16="http://schemas.microsoft.com/office/drawing/2014/main" val="1880350451"/>
                    </a:ext>
                  </a:extLst>
                </a:gridCol>
                <a:gridCol w="1064203">
                  <a:extLst>
                    <a:ext uri="{9D8B030D-6E8A-4147-A177-3AD203B41FA5}">
                      <a16:colId xmlns:a16="http://schemas.microsoft.com/office/drawing/2014/main" val="3566581528"/>
                    </a:ext>
                  </a:extLst>
                </a:gridCol>
                <a:gridCol w="1064203">
                  <a:extLst>
                    <a:ext uri="{9D8B030D-6E8A-4147-A177-3AD203B41FA5}">
                      <a16:colId xmlns:a16="http://schemas.microsoft.com/office/drawing/2014/main" val="2338513250"/>
                    </a:ext>
                  </a:extLst>
                </a:gridCol>
                <a:gridCol w="1064203">
                  <a:extLst>
                    <a:ext uri="{9D8B030D-6E8A-4147-A177-3AD203B41FA5}">
                      <a16:colId xmlns:a16="http://schemas.microsoft.com/office/drawing/2014/main" val="1922806794"/>
                    </a:ext>
                  </a:extLst>
                </a:gridCol>
                <a:gridCol w="1064203">
                  <a:extLst>
                    <a:ext uri="{9D8B030D-6E8A-4147-A177-3AD203B41FA5}">
                      <a16:colId xmlns:a16="http://schemas.microsoft.com/office/drawing/2014/main" val="1919995468"/>
                    </a:ext>
                  </a:extLst>
                </a:gridCol>
              </a:tblGrid>
              <a:tr h="328963">
                <a:tc>
                  <a:txBody>
                    <a:bodyPr/>
                    <a:lstStyle/>
                    <a:p>
                      <a:pPr algn="l" fontAlgn="b"/>
                      <a:r>
                        <a:rPr lang="en-US" sz="1200" u="none" strike="noStrike" dirty="0">
                          <a:effectLst/>
                          <a:latin typeface="+mj-lt"/>
                        </a:rPr>
                        <a:t>Containers</a:t>
                      </a:r>
                      <a:endParaRPr lang="en-US" sz="12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gridSpan="7">
                  <a:txBody>
                    <a:bodyPr/>
                    <a:lstStyle/>
                    <a:p>
                      <a:pPr algn="ctr" fontAlgn="b"/>
                      <a:endParaRPr lang="en-US" sz="1600" b="0" i="0" u="none" strike="noStrike" dirty="0">
                        <a:solidFill>
                          <a:srgbClr val="000000"/>
                        </a:solidFill>
                        <a:effectLst/>
                        <a:latin typeface="+mj-lt"/>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5972" marR="5972" marT="5972" marB="0" anchor="ctr">
                    <a:lnT w="12700" cap="flat" cmpd="sng" algn="ctr">
                      <a:solidFill>
                        <a:schemeClr val="tx1"/>
                      </a:solidFill>
                      <a:prstDash val="solid"/>
                      <a:round/>
                      <a:headEnd type="none" w="med" len="med"/>
                      <a:tailEnd type="none" w="med" len="med"/>
                    </a:lnT>
                  </a:tcPr>
                </a:tc>
                <a:tc hMerge="1">
                  <a:txBody>
                    <a:bodyPr/>
                    <a:lstStyle/>
                    <a:p>
                      <a:pPr algn="ctr" fontAlgn="b"/>
                      <a:endParaRPr lang="en-US" sz="1800" b="0" i="0" u="none" strike="noStrike" dirty="0">
                        <a:solidFill>
                          <a:srgbClr val="000000"/>
                        </a:solidFill>
                        <a:effectLst/>
                        <a:latin typeface="Calibri" panose="020F0502020204030204" pitchFamily="34" charset="0"/>
                      </a:endParaRPr>
                    </a:p>
                  </a:txBody>
                  <a:tcPr marL="5972" marR="5972" marT="597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endParaRPr lang="en-US" sz="1600" b="0" i="0" u="none" strike="noStrike" dirty="0">
                        <a:solidFill>
                          <a:srgbClr val="000000"/>
                        </a:solidFill>
                        <a:effectLst/>
                        <a:latin typeface="+mj-lt"/>
                      </a:endParaRPr>
                    </a:p>
                  </a:txBody>
                  <a:tcPr marL="5972" marR="5972" marT="5972"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4797408"/>
                  </a:ext>
                </a:extLst>
              </a:tr>
              <a:tr h="328963">
                <a:tc>
                  <a:txBody>
                    <a:bodyPr/>
                    <a:lstStyle/>
                    <a:p>
                      <a:pPr marL="288925" indent="-173038" algn="l" fontAlgn="b">
                        <a:buFont typeface="Arial" panose="020B0604020202020204" pitchFamily="34" charset="0"/>
                        <a:buChar char="•"/>
                        <a:tabLst/>
                      </a:pPr>
                      <a:r>
                        <a:rPr lang="en-US" sz="1200" u="none" strike="noStrike" dirty="0">
                          <a:effectLst/>
                          <a:latin typeface="+mj-lt"/>
                        </a:rPr>
                        <a:t>Singularity / DP (in-tool)</a:t>
                      </a:r>
                      <a:endParaRPr lang="en-US" sz="12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5736493"/>
                  </a:ext>
                </a:extLst>
              </a:tr>
              <a:tr h="328963">
                <a:tc>
                  <a:txBody>
                    <a:bodyPr/>
                    <a:lstStyle/>
                    <a:p>
                      <a:pPr marL="285750" indent="-169863" algn="l" fontAlgn="b">
                        <a:buFont typeface="Arial" panose="020B0604020202020204" pitchFamily="34" charset="0"/>
                        <a:buChar char="•"/>
                        <a:tabLst/>
                      </a:pPr>
                      <a:r>
                        <a:rPr lang="en-US" sz="1200" u="none" strike="noStrike" dirty="0">
                          <a:effectLst/>
                          <a:latin typeface="+mj-lt"/>
                        </a:rPr>
                        <a:t>Docker / Kubernetes</a:t>
                      </a:r>
                      <a:endParaRPr lang="en-US" sz="12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40806611"/>
                  </a:ext>
                </a:extLst>
              </a:tr>
              <a:tr h="328963">
                <a:tc>
                  <a:txBody>
                    <a:bodyPr/>
                    <a:lstStyle/>
                    <a:p>
                      <a:pPr algn="l" fontAlgn="b"/>
                      <a:r>
                        <a:rPr lang="en-US" sz="1200" b="0" i="0" u="none" strike="noStrike" dirty="0">
                          <a:solidFill>
                            <a:srgbClr val="000000"/>
                          </a:solidFill>
                          <a:effectLst/>
                          <a:latin typeface="+mj-lt"/>
                        </a:rPr>
                        <a:t>Object Storage</a:t>
                      </a:r>
                    </a:p>
                  </a:txBody>
                  <a:tcPr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4964017"/>
                  </a:ext>
                </a:extLst>
              </a:tr>
              <a:tr h="328963">
                <a:tc>
                  <a:txBody>
                    <a:bodyPr/>
                    <a:lstStyle/>
                    <a:p>
                      <a:pPr algn="l" fontAlgn="b"/>
                      <a:r>
                        <a:rPr lang="en-US" sz="1200" u="none" strike="noStrike" dirty="0">
                          <a:effectLst/>
                          <a:latin typeface="+mj-lt"/>
                        </a:rPr>
                        <a:t>Checkpointing</a:t>
                      </a:r>
                      <a:endParaRPr lang="en-US" sz="12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tc>
                <a:tc>
                  <a:txBody>
                    <a:bodyPr/>
                    <a:lstStyle/>
                    <a:p>
                      <a:pPr algn="ctr" fontAlgn="b"/>
                      <a:r>
                        <a:rPr lang="en-US" sz="1600" u="none" strike="noStrike" dirty="0">
                          <a:solidFill>
                            <a:srgbClr val="FF0000"/>
                          </a:solidFill>
                          <a:effectLst/>
                          <a:latin typeface="+mj-lt"/>
                        </a:rPr>
                        <a:t>⨂</a:t>
                      </a:r>
                      <a:endParaRPr lang="en-US" sz="1600" b="0" i="0" u="none" strike="noStrike" dirty="0">
                        <a:solidFill>
                          <a:srgbClr val="FF0000"/>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rgbClr val="FF0000"/>
                          </a:solidFill>
                          <a:effectLst/>
                          <a:latin typeface="+mn-lt"/>
                          <a:ea typeface="+mn-ea"/>
                          <a:cs typeface="+mn-cs"/>
                        </a:rPr>
                        <a:t>⨂</a:t>
                      </a:r>
                      <a:endParaRPr lang="en-US" sz="1600" b="0" i="0" u="none" strike="noStrike" kern="1200" dirty="0">
                        <a:solidFill>
                          <a:srgbClr val="FF0000"/>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70790272"/>
                  </a:ext>
                </a:extLst>
              </a:tr>
              <a:tr h="328963">
                <a:tc>
                  <a:txBody>
                    <a:bodyPr/>
                    <a:lstStyle/>
                    <a:p>
                      <a:pPr algn="l" fontAlgn="b"/>
                      <a:r>
                        <a:rPr lang="en-US" sz="1200" u="none" strike="noStrike" dirty="0">
                          <a:effectLst/>
                          <a:latin typeface="+mj-lt"/>
                        </a:rPr>
                        <a:t>HPC Infrastructure </a:t>
                      </a:r>
                      <a:endParaRPr lang="en-US" sz="12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600" u="none" strike="noStrike" kern="1200" dirty="0">
                          <a:solidFill>
                            <a:schemeClr val="accent3"/>
                          </a:solidFill>
                          <a:effectLst/>
                          <a:latin typeface="+mn-lt"/>
                          <a:ea typeface="+mn-ea"/>
                          <a:cs typeface="+mn-cs"/>
                        </a:rPr>
                        <a:t>⬤</a:t>
                      </a:r>
                      <a:endParaRPr lang="en-US" sz="1600" b="0" i="0" u="none" strike="noStrike" kern="1200" dirty="0">
                        <a:solidFill>
                          <a:schemeClr val="accent3"/>
                        </a:solidFill>
                        <a:effectLst/>
                        <a:latin typeface="+mn-lt"/>
                        <a:ea typeface="Arial Unicode MS" panose="020B0604020202020204" pitchFamily="34" charset="-128"/>
                        <a:cs typeface="+mn-cs"/>
                      </a:endParaRPr>
                    </a:p>
                  </a:txBody>
                  <a:tcPr marL="5972" marR="5972" marT="5972"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5386449"/>
                  </a:ext>
                </a:extLst>
              </a:tr>
              <a:tr h="328963">
                <a:tc>
                  <a:txBody>
                    <a:bodyPr/>
                    <a:lstStyle/>
                    <a:p>
                      <a:pPr algn="l" fontAlgn="b"/>
                      <a:r>
                        <a:rPr lang="en-US" sz="1200" u="none" strike="noStrike" dirty="0">
                          <a:effectLst/>
                          <a:latin typeface="+mj-lt"/>
                        </a:rPr>
                        <a:t>Dynamic Scale</a:t>
                      </a:r>
                      <a:endParaRPr lang="en-US" sz="1200" b="0" i="0" u="none" strike="noStrike" dirty="0">
                        <a:solidFill>
                          <a:srgbClr val="000000"/>
                        </a:solidFill>
                        <a:effectLst/>
                        <a:latin typeface="+mj-lt"/>
                      </a:endParaRPr>
                    </a:p>
                  </a:txBody>
                  <a:tcPr marR="5972" marT="5972"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2">
                              <a:lumMod val="75000"/>
                            </a:scheme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2">
                              <a:lumMod val="75000"/>
                            </a:schemeClr>
                          </a:solidFill>
                          <a:effectLst/>
                          <a:uLnTx/>
                          <a:uFillTx/>
                          <a:latin typeface="Century Gothic" panose="020F0302020204030204"/>
                          <a:ea typeface="+mn-ea"/>
                          <a:cs typeface="+mn-cs"/>
                        </a:rPr>
                        <a:t>◕</a:t>
                      </a: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solidFill>
                            <a:schemeClr val="accent3"/>
                          </a:solidFill>
                          <a:effectLst/>
                          <a:latin typeface="+mj-lt"/>
                        </a:rPr>
                        <a:t>⬤</a:t>
                      </a:r>
                      <a:endParaRPr lang="en-US" sz="1600" b="0" i="0" u="none" strike="noStrike" dirty="0">
                        <a:solidFill>
                          <a:schemeClr val="accent3"/>
                        </a:solidFill>
                        <a:effectLst/>
                        <a:latin typeface="+mj-lt"/>
                        <a:ea typeface="Arial Unicode MS" panose="020B0604020202020204" pitchFamily="34" charset="-128"/>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lumMod val="75000"/>
                            </a:schemeClr>
                          </a:solidFill>
                          <a:effectLst/>
                          <a:uLnTx/>
                          <a:uFillTx/>
                          <a:latin typeface="Century Gothic" panose="020F0302020204030204"/>
                          <a:ea typeface="+mn-ea"/>
                          <a:cs typeface="+mn-cs"/>
                        </a:rPr>
                        <a:t>◕</a:t>
                      </a:r>
                      <a:endParaRPr kumimoji="0" lang="en-US" sz="1600" b="0" i="0" u="none" strike="noStrike" kern="1200" cap="none" spc="0" normalizeH="0" baseline="0" noProof="0" dirty="0">
                        <a:ln>
                          <a:noFill/>
                        </a:ln>
                        <a:solidFill>
                          <a:schemeClr val="accent2">
                            <a:lumMod val="75000"/>
                          </a:schemeClr>
                        </a:solidFill>
                        <a:effectLst/>
                        <a:uLnTx/>
                        <a:uFillTx/>
                        <a:latin typeface="Century Gothic" panose="020F0302020204030204"/>
                        <a:ea typeface="+mn-ea"/>
                        <a:cs typeface="+mn-cs"/>
                      </a:endParaRPr>
                    </a:p>
                  </a:txBody>
                  <a:tcPr marL="5972" marR="5972" marT="5972" marB="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2">
                              <a:lumMod val="75000"/>
                            </a:schemeClr>
                          </a:solidFill>
                          <a:effectLst/>
                          <a:uLnTx/>
                          <a:uFillTx/>
                          <a:latin typeface="Century Gothic" panose="020F0302020204030204"/>
                          <a:ea typeface="+mn-ea"/>
                          <a:cs typeface="+mn-cs"/>
                        </a:rPr>
                        <a:t>◕</a:t>
                      </a:r>
                    </a:p>
                  </a:txBody>
                  <a:tcPr marL="5972" marR="5972" marT="5972"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3176625"/>
                  </a:ext>
                </a:extLst>
              </a:tr>
            </a:tbl>
          </a:graphicData>
        </a:graphic>
      </p:graphicFrame>
      <p:sp>
        <p:nvSpPr>
          <p:cNvPr id="6" name="TextBox 5">
            <a:extLst>
              <a:ext uri="{FF2B5EF4-FFF2-40B4-BE49-F238E27FC236}">
                <a16:creationId xmlns:a16="http://schemas.microsoft.com/office/drawing/2014/main" id="{42A02AB5-8D5E-9140-A1FF-CC0004B734F0}"/>
              </a:ext>
            </a:extLst>
          </p:cNvPr>
          <p:cNvSpPr txBox="1"/>
          <p:nvPr/>
        </p:nvSpPr>
        <p:spPr>
          <a:xfrm rot="16200000">
            <a:off x="-101248" y="1911554"/>
            <a:ext cx="914033" cy="369332"/>
          </a:xfrm>
          <a:prstGeom prst="rect">
            <a:avLst/>
          </a:prstGeom>
          <a:noFill/>
          <a:ln>
            <a:solidFill>
              <a:srgbClr val="C00000"/>
            </a:solidFill>
          </a:ln>
        </p:spPr>
        <p:txBody>
          <a:bodyPr wrap="none" rtlCol="0">
            <a:spAutoFit/>
          </a:bodyPr>
          <a:lstStyle/>
          <a:p>
            <a:r>
              <a:rPr lang="en-US" sz="1800" dirty="0"/>
              <a:t>Ready</a:t>
            </a:r>
          </a:p>
        </p:txBody>
      </p:sp>
      <p:sp>
        <p:nvSpPr>
          <p:cNvPr id="10" name="TextBox 9">
            <a:extLst>
              <a:ext uri="{FF2B5EF4-FFF2-40B4-BE49-F238E27FC236}">
                <a16:creationId xmlns:a16="http://schemas.microsoft.com/office/drawing/2014/main" id="{BDDA256F-6DA9-5341-8A07-B05797663FA5}"/>
              </a:ext>
            </a:extLst>
          </p:cNvPr>
          <p:cNvSpPr txBox="1"/>
          <p:nvPr/>
        </p:nvSpPr>
        <p:spPr>
          <a:xfrm rot="16200000">
            <a:off x="-307147" y="3333365"/>
            <a:ext cx="1337226" cy="369332"/>
          </a:xfrm>
          <a:prstGeom prst="rect">
            <a:avLst/>
          </a:prstGeom>
          <a:noFill/>
          <a:ln>
            <a:solidFill>
              <a:schemeClr val="accent1">
                <a:lumMod val="60000"/>
                <a:lumOff val="40000"/>
              </a:schemeClr>
            </a:solidFill>
          </a:ln>
        </p:spPr>
        <p:txBody>
          <a:bodyPr wrap="none" rtlCol="0">
            <a:spAutoFit/>
          </a:bodyPr>
          <a:lstStyle/>
          <a:p>
            <a:r>
              <a:rPr lang="en-US" sz="1800" dirty="0"/>
              <a:t>Optimized</a:t>
            </a:r>
          </a:p>
        </p:txBody>
      </p:sp>
      <p:sp>
        <p:nvSpPr>
          <p:cNvPr id="11" name="TextBox 10">
            <a:extLst>
              <a:ext uri="{FF2B5EF4-FFF2-40B4-BE49-F238E27FC236}">
                <a16:creationId xmlns:a16="http://schemas.microsoft.com/office/drawing/2014/main" id="{80D191FB-58F0-8441-8FDE-3626A398B3E4}"/>
              </a:ext>
            </a:extLst>
          </p:cNvPr>
          <p:cNvSpPr txBox="1"/>
          <p:nvPr/>
        </p:nvSpPr>
        <p:spPr>
          <a:xfrm rot="16200000">
            <a:off x="-97153" y="5035734"/>
            <a:ext cx="917239" cy="369332"/>
          </a:xfrm>
          <a:prstGeom prst="rect">
            <a:avLst/>
          </a:prstGeom>
          <a:noFill/>
          <a:ln>
            <a:solidFill>
              <a:schemeClr val="accent6">
                <a:lumMod val="60000"/>
                <a:lumOff val="40000"/>
              </a:schemeClr>
            </a:solidFill>
          </a:ln>
        </p:spPr>
        <p:txBody>
          <a:bodyPr wrap="none" rtlCol="0">
            <a:spAutoFit/>
          </a:bodyPr>
          <a:lstStyle/>
          <a:p>
            <a:r>
              <a:rPr lang="en-US" sz="1800" dirty="0"/>
              <a:t>Native</a:t>
            </a:r>
          </a:p>
        </p:txBody>
      </p:sp>
      <p:pic>
        <p:nvPicPr>
          <p:cNvPr id="14" name="Picture 13">
            <a:extLst>
              <a:ext uri="{FF2B5EF4-FFF2-40B4-BE49-F238E27FC236}">
                <a16:creationId xmlns:a16="http://schemas.microsoft.com/office/drawing/2014/main" id="{8DEF70B4-AD1C-2443-9BCA-F3C0D4F2A7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8212" y="665922"/>
            <a:ext cx="158373" cy="158373"/>
          </a:xfrm>
          <a:prstGeom prst="rect">
            <a:avLst/>
          </a:prstGeom>
        </p:spPr>
      </p:pic>
      <p:pic>
        <p:nvPicPr>
          <p:cNvPr id="16" name="Picture 15">
            <a:extLst>
              <a:ext uri="{FF2B5EF4-FFF2-40B4-BE49-F238E27FC236}">
                <a16:creationId xmlns:a16="http://schemas.microsoft.com/office/drawing/2014/main" id="{4F05ACE2-675C-2F44-8AA5-7CD9EA943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6882" y="3102603"/>
            <a:ext cx="158373" cy="158373"/>
          </a:xfrm>
          <a:prstGeom prst="rect">
            <a:avLst/>
          </a:prstGeom>
        </p:spPr>
      </p:pic>
      <p:pic>
        <p:nvPicPr>
          <p:cNvPr id="17" name="Picture 16">
            <a:extLst>
              <a:ext uri="{FF2B5EF4-FFF2-40B4-BE49-F238E27FC236}">
                <a16:creationId xmlns:a16="http://schemas.microsoft.com/office/drawing/2014/main" id="{81E5DD06-BCE9-E64B-B846-360605FEB8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6881" y="3439516"/>
            <a:ext cx="158373" cy="158373"/>
          </a:xfrm>
          <a:prstGeom prst="rect">
            <a:avLst/>
          </a:prstGeom>
        </p:spPr>
      </p:pic>
    </p:spTree>
    <p:extLst>
      <p:ext uri="{BB962C8B-B14F-4D97-AF65-F5344CB8AC3E}">
        <p14:creationId xmlns:p14="http://schemas.microsoft.com/office/powerpoint/2010/main" val="3918191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E067E-B03D-4D89-932C-9AF35EE7BDCE}"/>
              </a:ext>
            </a:extLst>
          </p:cNvPr>
          <p:cNvSpPr>
            <a:spLocks noGrp="1"/>
          </p:cNvSpPr>
          <p:nvPr>
            <p:ph type="title"/>
          </p:nvPr>
        </p:nvSpPr>
        <p:spPr/>
        <p:txBody>
          <a:bodyPr/>
          <a:lstStyle/>
          <a:p>
            <a:r>
              <a:rPr lang="en-US" sz="3200" dirty="0"/>
              <a:t>Cloud Building Blocks</a:t>
            </a:r>
          </a:p>
        </p:txBody>
      </p:sp>
      <p:grpSp>
        <p:nvGrpSpPr>
          <p:cNvPr id="18" name="Group 17">
            <a:extLst>
              <a:ext uri="{FF2B5EF4-FFF2-40B4-BE49-F238E27FC236}">
                <a16:creationId xmlns:a16="http://schemas.microsoft.com/office/drawing/2014/main" id="{5A941A9A-AABA-4AF5-9F47-FE93B6D7610B}"/>
              </a:ext>
            </a:extLst>
          </p:cNvPr>
          <p:cNvGrpSpPr/>
          <p:nvPr/>
        </p:nvGrpSpPr>
        <p:grpSpPr>
          <a:xfrm>
            <a:off x="7474073" y="1217120"/>
            <a:ext cx="2204446" cy="5025798"/>
            <a:chOff x="345619" y="1226455"/>
            <a:chExt cx="2305439" cy="5025798"/>
          </a:xfrm>
        </p:grpSpPr>
        <p:grpSp>
          <p:nvGrpSpPr>
            <p:cNvPr id="5" name="Group 4">
              <a:extLst>
                <a:ext uri="{FF2B5EF4-FFF2-40B4-BE49-F238E27FC236}">
                  <a16:creationId xmlns:a16="http://schemas.microsoft.com/office/drawing/2014/main" id="{F6DDF2E7-7088-4E7C-91BC-10083C2D0CE2}"/>
                </a:ext>
              </a:extLst>
            </p:cNvPr>
            <p:cNvGrpSpPr/>
            <p:nvPr/>
          </p:nvGrpSpPr>
          <p:grpSpPr>
            <a:xfrm>
              <a:off x="362259" y="1226455"/>
              <a:ext cx="2282551" cy="5025798"/>
              <a:chOff x="497870" y="1226455"/>
              <a:chExt cx="1725271" cy="5025798"/>
            </a:xfrm>
          </p:grpSpPr>
          <p:sp>
            <p:nvSpPr>
              <p:cNvPr id="19" name="Rectangle 18">
                <a:extLst>
                  <a:ext uri="{FF2B5EF4-FFF2-40B4-BE49-F238E27FC236}">
                    <a16:creationId xmlns:a16="http://schemas.microsoft.com/office/drawing/2014/main" id="{8C38088E-870E-4B9C-898B-7D497B7F4696}"/>
                  </a:ext>
                </a:extLst>
              </p:cNvPr>
              <p:cNvSpPr/>
              <p:nvPr/>
            </p:nvSpPr>
            <p:spPr>
              <a:xfrm>
                <a:off x="497870" y="1366580"/>
                <a:ext cx="1725271" cy="4885673"/>
              </a:xfrm>
              <a:prstGeom prst="rect">
                <a:avLst/>
              </a:prstGeom>
              <a:solidFill>
                <a:schemeClr val="bg1">
                  <a:lumMod val="85000"/>
                </a:schemeClr>
              </a:solidFill>
              <a:ln>
                <a:noFill/>
              </a:ln>
              <a:effectLst/>
            </p:spPr>
            <p:style>
              <a:lnRef idx="1">
                <a:schemeClr val="accent5"/>
              </a:lnRef>
              <a:fillRef idx="2">
                <a:schemeClr val="accent5"/>
              </a:fillRef>
              <a:effectRef idx="1">
                <a:schemeClr val="accent5"/>
              </a:effectRef>
              <a:fontRef idx="minor">
                <a:schemeClr val="dk1"/>
              </a:fontRef>
            </p:style>
            <p:txBody>
              <a:bodyPr lIns="0" tIns="182880" rIns="0" rtlCol="0" anchor="t"/>
              <a:lstStyle/>
              <a:p>
                <a:pPr>
                  <a:defRPr/>
                </a:pPr>
                <a:r>
                  <a:rPr lang="en-US" b="1" kern="0" dirty="0">
                    <a:solidFill>
                      <a:prstClr val="black"/>
                    </a:solidFill>
                  </a:rPr>
                  <a:t>   Implementation</a:t>
                </a:r>
              </a:p>
            </p:txBody>
          </p:sp>
          <p:sp>
            <p:nvSpPr>
              <p:cNvPr id="181" name="Content Placeholder 5">
                <a:extLst>
                  <a:ext uri="{FF2B5EF4-FFF2-40B4-BE49-F238E27FC236}">
                    <a16:creationId xmlns:a16="http://schemas.microsoft.com/office/drawing/2014/main" id="{A537C973-BE9F-451C-A88F-7D2FF6F3F71D}"/>
                  </a:ext>
                </a:extLst>
              </p:cNvPr>
              <p:cNvSpPr txBox="1">
                <a:spLocks/>
              </p:cNvSpPr>
              <p:nvPr/>
            </p:nvSpPr>
            <p:spPr>
              <a:xfrm>
                <a:off x="497870" y="1226455"/>
                <a:ext cx="1725271" cy="1012459"/>
              </a:xfrm>
              <a:prstGeom prst="rect">
                <a:avLst/>
              </a:prstGeom>
              <a:solidFill>
                <a:srgbClr val="4F2683"/>
              </a:solidFill>
              <a:ln w="9525" cap="flat" cmpd="sng" algn="ctr">
                <a:noFill/>
                <a:prstDash val="solid"/>
              </a:ln>
              <a:effectLst/>
            </p:spPr>
            <p:txBody>
              <a:bodyPr lIns="0" rIns="0" anchor="ctr"/>
              <a:lstStyle>
                <a:lvl1pPr marL="290513" indent="-290513" algn="l" defTabSz="914400" rtl="0" eaLnBrk="1" latinLnBrk="0" hangingPunct="1">
                  <a:spcBef>
                    <a:spcPts val="600"/>
                  </a:spcBef>
                  <a:buFont typeface="Arial" pitchFamily="34" charset="0"/>
                  <a:buChar char="•"/>
                  <a:defRPr sz="2400" kern="1200">
                    <a:solidFill>
                      <a:schemeClr val="lt1"/>
                    </a:solidFill>
                    <a:latin typeface="+mn-lt"/>
                    <a:ea typeface="+mn-ea"/>
                    <a:cs typeface="+mn-cs"/>
                  </a:defRPr>
                </a:lvl1pPr>
                <a:lvl2pPr marL="568325" indent="-279400" algn="l" defTabSz="914400" rtl="0" eaLnBrk="1" latinLnBrk="0" hangingPunct="1">
                  <a:spcBef>
                    <a:spcPts val="600"/>
                  </a:spcBef>
                  <a:buFont typeface="Arial" pitchFamily="34" charset="0"/>
                  <a:buChar char="–"/>
                  <a:defRPr sz="2000" kern="1200">
                    <a:solidFill>
                      <a:schemeClr val="lt1"/>
                    </a:solidFill>
                    <a:latin typeface="+mn-lt"/>
                    <a:ea typeface="+mn-ea"/>
                    <a:cs typeface="+mn-cs"/>
                  </a:defRPr>
                </a:lvl2pPr>
                <a:lvl3pPr marL="858838" indent="-290513" algn="l" defTabSz="568325" rtl="0" eaLnBrk="1" latinLnBrk="0" hangingPunct="1">
                  <a:spcBef>
                    <a:spcPts val="600"/>
                  </a:spcBef>
                  <a:buFont typeface="Arial" pitchFamily="34" charset="0"/>
                  <a:buChar char="–"/>
                  <a:tabLst>
                    <a:tab pos="803275" algn="l"/>
                  </a:tabLst>
                  <a:defRPr sz="1800" kern="1200">
                    <a:solidFill>
                      <a:schemeClr val="lt1"/>
                    </a:solidFill>
                    <a:latin typeface="+mn-lt"/>
                    <a:ea typeface="+mn-ea"/>
                    <a:cs typeface="+mn-cs"/>
                  </a:defRPr>
                </a:lvl3pPr>
                <a:lvl4pPr marL="1149350" indent="-292100"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4pPr>
                <a:lvl5pPr marL="1154113" indent="-295275"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5pPr>
                <a:lvl6pPr marL="1154113" indent="0" algn="l" defTabSz="914400" rtl="0" eaLnBrk="1" latinLnBrk="0" hangingPunct="1">
                  <a:spcBef>
                    <a:spcPct val="20000"/>
                  </a:spcBef>
                  <a:buFont typeface="Arial" pitchFamily="34" charset="0"/>
                  <a:buNone/>
                  <a:defRPr sz="1600" kern="1200" baseline="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defTabSz="457200">
                  <a:spcBef>
                    <a:spcPts val="0"/>
                  </a:spcBef>
                  <a:buNone/>
                  <a:defRPr/>
                </a:pPr>
                <a:r>
                  <a:rPr lang="en-US" sz="1400" b="1" kern="0" dirty="0">
                    <a:solidFill>
                      <a:schemeClr val="bg1"/>
                    </a:solidFill>
                  </a:rPr>
                  <a:t>Elastic Scalability</a:t>
                </a:r>
              </a:p>
            </p:txBody>
          </p:sp>
        </p:grpSp>
        <p:sp>
          <p:nvSpPr>
            <p:cNvPr id="138" name="TextBox 137">
              <a:extLst>
                <a:ext uri="{FF2B5EF4-FFF2-40B4-BE49-F238E27FC236}">
                  <a16:creationId xmlns:a16="http://schemas.microsoft.com/office/drawing/2014/main" id="{77943992-939D-4902-8162-658DE8FFC7DC}"/>
                </a:ext>
              </a:extLst>
            </p:cNvPr>
            <p:cNvSpPr txBox="1"/>
            <p:nvPr/>
          </p:nvSpPr>
          <p:spPr>
            <a:xfrm>
              <a:off x="345619" y="2537637"/>
              <a:ext cx="2305439" cy="338554"/>
            </a:xfrm>
            <a:prstGeom prst="rect">
              <a:avLst/>
            </a:prstGeom>
            <a:noFill/>
          </p:spPr>
          <p:txBody>
            <a:bodyPr wrap="none" rtlCol="0">
              <a:spAutoFit/>
            </a:bodyPr>
            <a:lstStyle/>
            <a:p>
              <a:pPr algn="ctr"/>
              <a:r>
                <a:rPr lang="en-US" sz="1600" b="1" kern="0" dirty="0"/>
                <a:t>Adds Cores on the fly</a:t>
              </a:r>
              <a:endParaRPr lang="en-US" sz="1600" b="1" dirty="0"/>
            </a:p>
          </p:txBody>
        </p:sp>
        <p:pic>
          <p:nvPicPr>
            <p:cNvPr id="10" name="Picture 9">
              <a:extLst>
                <a:ext uri="{FF2B5EF4-FFF2-40B4-BE49-F238E27FC236}">
                  <a16:creationId xmlns:a16="http://schemas.microsoft.com/office/drawing/2014/main" id="{40E382AF-3AA5-4668-8DEC-E86F3BCD5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8848" y="3387293"/>
              <a:ext cx="2149373" cy="1832696"/>
            </a:xfrm>
            <a:prstGeom prst="rect">
              <a:avLst/>
            </a:prstGeom>
          </p:spPr>
        </p:pic>
      </p:grpSp>
      <p:grpSp>
        <p:nvGrpSpPr>
          <p:cNvPr id="24" name="Group 23">
            <a:extLst>
              <a:ext uri="{FF2B5EF4-FFF2-40B4-BE49-F238E27FC236}">
                <a16:creationId xmlns:a16="http://schemas.microsoft.com/office/drawing/2014/main" id="{E3E7A1BD-085D-4064-97ED-C93B6A28ACDE}"/>
              </a:ext>
            </a:extLst>
          </p:cNvPr>
          <p:cNvGrpSpPr/>
          <p:nvPr/>
        </p:nvGrpSpPr>
        <p:grpSpPr>
          <a:xfrm>
            <a:off x="5202594" y="1217120"/>
            <a:ext cx="2204446" cy="5025504"/>
            <a:chOff x="3241631" y="1200909"/>
            <a:chExt cx="2743200" cy="5025504"/>
          </a:xfrm>
        </p:grpSpPr>
        <p:grpSp>
          <p:nvGrpSpPr>
            <p:cNvPr id="6" name="Group 5">
              <a:extLst>
                <a:ext uri="{FF2B5EF4-FFF2-40B4-BE49-F238E27FC236}">
                  <a16:creationId xmlns:a16="http://schemas.microsoft.com/office/drawing/2014/main" id="{6152869C-93BA-4536-B50D-E9A340406B7E}"/>
                </a:ext>
              </a:extLst>
            </p:cNvPr>
            <p:cNvGrpSpPr/>
            <p:nvPr/>
          </p:nvGrpSpPr>
          <p:grpSpPr>
            <a:xfrm>
              <a:off x="3241631" y="1200909"/>
              <a:ext cx="2743200" cy="5025504"/>
              <a:chOff x="2847385" y="1226749"/>
              <a:chExt cx="1725271" cy="5025504"/>
            </a:xfrm>
          </p:grpSpPr>
          <p:sp>
            <p:nvSpPr>
              <p:cNvPr id="251" name="Rectangle 250">
                <a:extLst>
                  <a:ext uri="{FF2B5EF4-FFF2-40B4-BE49-F238E27FC236}">
                    <a16:creationId xmlns:a16="http://schemas.microsoft.com/office/drawing/2014/main" id="{9AA96412-8866-40B9-87AD-9A9CF487727C}"/>
                  </a:ext>
                </a:extLst>
              </p:cNvPr>
              <p:cNvSpPr/>
              <p:nvPr/>
            </p:nvSpPr>
            <p:spPr>
              <a:xfrm>
                <a:off x="2847385" y="1366581"/>
                <a:ext cx="1725271" cy="4885672"/>
              </a:xfrm>
              <a:prstGeom prst="rect">
                <a:avLst/>
              </a:prstGeom>
              <a:solidFill>
                <a:schemeClr val="bg1">
                  <a:lumMod val="85000"/>
                </a:schemeClr>
              </a:solidFill>
              <a:ln>
                <a:noFill/>
              </a:ln>
              <a:effectLst/>
            </p:spPr>
            <p:style>
              <a:lnRef idx="1">
                <a:schemeClr val="accent5"/>
              </a:lnRef>
              <a:fillRef idx="2">
                <a:schemeClr val="accent5"/>
              </a:fillRef>
              <a:effectRef idx="1">
                <a:schemeClr val="accent5"/>
              </a:effectRef>
              <a:fontRef idx="minor">
                <a:schemeClr val="dk1"/>
              </a:fontRef>
            </p:style>
            <p:txBody>
              <a:bodyPr lIns="0" tIns="182880" rIns="0" rtlCol="0" anchor="t"/>
              <a:lstStyle/>
              <a:p>
                <a:pPr algn="ctr">
                  <a:defRPr/>
                </a:pPr>
                <a:r>
                  <a:rPr lang="en-US" b="1" kern="0" dirty="0">
                    <a:solidFill>
                      <a:prstClr val="black"/>
                    </a:solidFill>
                  </a:rPr>
                  <a:t>Analog Fault Simulation</a:t>
                </a:r>
              </a:p>
            </p:txBody>
          </p:sp>
          <p:sp>
            <p:nvSpPr>
              <p:cNvPr id="252" name="Content Placeholder 5">
                <a:extLst>
                  <a:ext uri="{FF2B5EF4-FFF2-40B4-BE49-F238E27FC236}">
                    <a16:creationId xmlns:a16="http://schemas.microsoft.com/office/drawing/2014/main" id="{7402A32B-6714-4D80-96A6-5DBB3624070A}"/>
                  </a:ext>
                </a:extLst>
              </p:cNvPr>
              <p:cNvSpPr txBox="1">
                <a:spLocks/>
              </p:cNvSpPr>
              <p:nvPr/>
            </p:nvSpPr>
            <p:spPr>
              <a:xfrm>
                <a:off x="2847385" y="1226749"/>
                <a:ext cx="1725271" cy="1010271"/>
              </a:xfrm>
              <a:prstGeom prst="rect">
                <a:avLst/>
              </a:prstGeom>
              <a:solidFill>
                <a:srgbClr val="4F2683"/>
              </a:solidFill>
              <a:ln w="9525" cap="flat" cmpd="sng" algn="ctr">
                <a:noFill/>
                <a:prstDash val="solid"/>
              </a:ln>
              <a:effectLst/>
            </p:spPr>
            <p:txBody>
              <a:bodyPr lIns="0" rIns="0" anchor="ctr"/>
              <a:lstStyle>
                <a:lvl1pPr marL="290513" indent="-290513" algn="l" defTabSz="914400" rtl="0" eaLnBrk="1" latinLnBrk="0" hangingPunct="1">
                  <a:spcBef>
                    <a:spcPts val="600"/>
                  </a:spcBef>
                  <a:buFont typeface="Arial" pitchFamily="34" charset="0"/>
                  <a:buChar char="•"/>
                  <a:defRPr sz="2400" kern="1200">
                    <a:solidFill>
                      <a:schemeClr val="lt1"/>
                    </a:solidFill>
                    <a:latin typeface="+mn-lt"/>
                    <a:ea typeface="+mn-ea"/>
                    <a:cs typeface="+mn-cs"/>
                  </a:defRPr>
                </a:lvl1pPr>
                <a:lvl2pPr marL="568325" indent="-279400" algn="l" defTabSz="914400" rtl="0" eaLnBrk="1" latinLnBrk="0" hangingPunct="1">
                  <a:spcBef>
                    <a:spcPts val="600"/>
                  </a:spcBef>
                  <a:buFont typeface="Arial" pitchFamily="34" charset="0"/>
                  <a:buChar char="–"/>
                  <a:defRPr sz="2000" kern="1200">
                    <a:solidFill>
                      <a:schemeClr val="lt1"/>
                    </a:solidFill>
                    <a:latin typeface="+mn-lt"/>
                    <a:ea typeface="+mn-ea"/>
                    <a:cs typeface="+mn-cs"/>
                  </a:defRPr>
                </a:lvl2pPr>
                <a:lvl3pPr marL="858838" indent="-290513" algn="l" defTabSz="568325" rtl="0" eaLnBrk="1" latinLnBrk="0" hangingPunct="1">
                  <a:spcBef>
                    <a:spcPts val="600"/>
                  </a:spcBef>
                  <a:buFont typeface="Arial" pitchFamily="34" charset="0"/>
                  <a:buChar char="–"/>
                  <a:tabLst>
                    <a:tab pos="803275" algn="l"/>
                  </a:tabLst>
                  <a:defRPr sz="1800" kern="1200">
                    <a:solidFill>
                      <a:schemeClr val="lt1"/>
                    </a:solidFill>
                    <a:latin typeface="+mn-lt"/>
                    <a:ea typeface="+mn-ea"/>
                    <a:cs typeface="+mn-cs"/>
                  </a:defRPr>
                </a:lvl3pPr>
                <a:lvl4pPr marL="1149350" indent="-292100"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4pPr>
                <a:lvl5pPr marL="1154113" indent="-295275"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5pPr>
                <a:lvl6pPr marL="1154113" indent="0" algn="l" defTabSz="914400" rtl="0" eaLnBrk="1" latinLnBrk="0" hangingPunct="1">
                  <a:spcBef>
                    <a:spcPct val="20000"/>
                  </a:spcBef>
                  <a:buFont typeface="Arial" pitchFamily="34" charset="0"/>
                  <a:buNone/>
                  <a:defRPr sz="1600" kern="1200" baseline="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defTabSz="457200">
                  <a:spcBef>
                    <a:spcPts val="0"/>
                  </a:spcBef>
                  <a:buNone/>
                  <a:defRPr/>
                </a:pPr>
                <a:r>
                  <a:rPr lang="en-US" sz="1400" b="1" kern="0" dirty="0">
                    <a:solidFill>
                      <a:schemeClr val="bg1"/>
                    </a:solidFill>
                  </a:rPr>
                  <a:t>Distributed-Workload Manager</a:t>
                </a:r>
              </a:p>
            </p:txBody>
          </p:sp>
        </p:grpSp>
        <p:pic>
          <p:nvPicPr>
            <p:cNvPr id="11" name="Picture 10">
              <a:extLst>
                <a:ext uri="{FF2B5EF4-FFF2-40B4-BE49-F238E27FC236}">
                  <a16:creationId xmlns:a16="http://schemas.microsoft.com/office/drawing/2014/main" id="{31101749-01C3-4548-A968-0E44B5D7DAC4}"/>
                </a:ext>
              </a:extLst>
            </p:cNvPr>
            <p:cNvPicPr preferRelativeResize="0">
              <a:picLocks/>
            </p:cNvPicPr>
            <p:nvPr/>
          </p:nvPicPr>
          <p:blipFill>
            <a:blip r:embed="rId5" cstate="email">
              <a:extLst>
                <a:ext uri="{28A0092B-C50C-407E-A947-70E740481C1C}">
                  <a14:useLocalDpi xmlns:a14="http://schemas.microsoft.com/office/drawing/2010/main"/>
                </a:ext>
              </a:extLst>
            </a:blip>
            <a:stretch>
              <a:fillRect/>
            </a:stretch>
          </p:blipFill>
          <p:spPr>
            <a:xfrm>
              <a:off x="3358603" y="2284446"/>
              <a:ext cx="2468880" cy="1828800"/>
            </a:xfrm>
            <a:prstGeom prst="rect">
              <a:avLst/>
            </a:prstGeom>
          </p:spPr>
        </p:pic>
        <p:pic>
          <p:nvPicPr>
            <p:cNvPr id="12" name="Picture 11">
              <a:extLst>
                <a:ext uri="{FF2B5EF4-FFF2-40B4-BE49-F238E27FC236}">
                  <a16:creationId xmlns:a16="http://schemas.microsoft.com/office/drawing/2014/main" id="{95E92798-6F09-4B44-8F24-81FD9B8B8257}"/>
                </a:ext>
              </a:extLst>
            </p:cNvPr>
            <p:cNvPicPr preferRelativeResize="0">
              <a:picLocks/>
            </p:cNvPicPr>
            <p:nvPr/>
          </p:nvPicPr>
          <p:blipFill>
            <a:blip r:embed="rId6" cstate="email">
              <a:extLst>
                <a:ext uri="{28A0092B-C50C-407E-A947-70E740481C1C}">
                  <a14:useLocalDpi xmlns:a14="http://schemas.microsoft.com/office/drawing/2010/main"/>
                </a:ext>
              </a:extLst>
            </a:blip>
            <a:stretch>
              <a:fillRect/>
            </a:stretch>
          </p:blipFill>
          <p:spPr>
            <a:xfrm>
              <a:off x="3358603" y="4273993"/>
              <a:ext cx="2468880" cy="1828800"/>
            </a:xfrm>
            <a:prstGeom prst="rect">
              <a:avLst/>
            </a:prstGeom>
          </p:spPr>
        </p:pic>
      </p:grpSp>
      <p:grpSp>
        <p:nvGrpSpPr>
          <p:cNvPr id="23" name="Group 22">
            <a:extLst>
              <a:ext uri="{FF2B5EF4-FFF2-40B4-BE49-F238E27FC236}">
                <a16:creationId xmlns:a16="http://schemas.microsoft.com/office/drawing/2014/main" id="{4DFFCD94-161F-4655-9CB2-46A8039533EB}"/>
              </a:ext>
            </a:extLst>
          </p:cNvPr>
          <p:cNvGrpSpPr/>
          <p:nvPr/>
        </p:nvGrpSpPr>
        <p:grpSpPr>
          <a:xfrm>
            <a:off x="3122771" y="1217120"/>
            <a:ext cx="2012790" cy="5025504"/>
            <a:chOff x="9261535" y="1200909"/>
            <a:chExt cx="2743200" cy="5025504"/>
          </a:xfrm>
        </p:grpSpPr>
        <p:grpSp>
          <p:nvGrpSpPr>
            <p:cNvPr id="8" name="Group 7">
              <a:extLst>
                <a:ext uri="{FF2B5EF4-FFF2-40B4-BE49-F238E27FC236}">
                  <a16:creationId xmlns:a16="http://schemas.microsoft.com/office/drawing/2014/main" id="{2BDA16D8-26C2-4A72-83FD-33ED80DDDA08}"/>
                </a:ext>
              </a:extLst>
            </p:cNvPr>
            <p:cNvGrpSpPr/>
            <p:nvPr/>
          </p:nvGrpSpPr>
          <p:grpSpPr>
            <a:xfrm>
              <a:off x="9261535" y="1200909"/>
              <a:ext cx="2743200" cy="5025504"/>
              <a:chOff x="7612413" y="1226749"/>
              <a:chExt cx="1725271" cy="5025504"/>
            </a:xfrm>
          </p:grpSpPr>
          <p:sp>
            <p:nvSpPr>
              <p:cNvPr id="188" name="Rectangle 187">
                <a:extLst>
                  <a:ext uri="{FF2B5EF4-FFF2-40B4-BE49-F238E27FC236}">
                    <a16:creationId xmlns:a16="http://schemas.microsoft.com/office/drawing/2014/main" id="{FC2228DB-315E-4CE4-98AC-A0EC1529502F}"/>
                  </a:ext>
                </a:extLst>
              </p:cNvPr>
              <p:cNvSpPr/>
              <p:nvPr/>
            </p:nvSpPr>
            <p:spPr>
              <a:xfrm>
                <a:off x="7612413" y="1366581"/>
                <a:ext cx="1725271" cy="4885672"/>
              </a:xfrm>
              <a:prstGeom prst="rect">
                <a:avLst/>
              </a:prstGeom>
              <a:solidFill>
                <a:schemeClr val="bg1">
                  <a:lumMod val="85000"/>
                </a:schemeClr>
              </a:solidFill>
              <a:ln>
                <a:noFill/>
              </a:ln>
              <a:effectLst/>
            </p:spPr>
            <p:style>
              <a:lnRef idx="1">
                <a:schemeClr val="accent5"/>
              </a:lnRef>
              <a:fillRef idx="2">
                <a:schemeClr val="accent5"/>
              </a:fillRef>
              <a:effectRef idx="1">
                <a:schemeClr val="accent5"/>
              </a:effectRef>
              <a:fontRef idx="minor">
                <a:schemeClr val="dk1"/>
              </a:fontRef>
            </p:style>
            <p:txBody>
              <a:bodyPr lIns="0" tIns="182880" rIns="0" rtlCol="0" anchor="t"/>
              <a:lstStyle/>
              <a:p>
                <a:pPr algn="ctr">
                  <a:defRPr/>
                </a:pPr>
                <a:r>
                  <a:rPr lang="en-US" b="1" kern="0" dirty="0">
                    <a:solidFill>
                      <a:prstClr val="black"/>
                    </a:solidFill>
                  </a:rPr>
                  <a:t>Analog Fault Simulation</a:t>
                </a:r>
              </a:p>
            </p:txBody>
          </p:sp>
          <p:sp>
            <p:nvSpPr>
              <p:cNvPr id="189" name="Content Placeholder 5">
                <a:extLst>
                  <a:ext uri="{FF2B5EF4-FFF2-40B4-BE49-F238E27FC236}">
                    <a16:creationId xmlns:a16="http://schemas.microsoft.com/office/drawing/2014/main" id="{006777C5-B576-48FA-8926-27A407EA6782}"/>
                  </a:ext>
                </a:extLst>
              </p:cNvPr>
              <p:cNvSpPr txBox="1">
                <a:spLocks/>
              </p:cNvSpPr>
              <p:nvPr/>
            </p:nvSpPr>
            <p:spPr>
              <a:xfrm>
                <a:off x="7612413" y="1226749"/>
                <a:ext cx="1725271" cy="1010271"/>
              </a:xfrm>
              <a:prstGeom prst="rect">
                <a:avLst/>
              </a:prstGeom>
              <a:solidFill>
                <a:srgbClr val="4F2683"/>
              </a:solidFill>
              <a:ln w="9525" cap="flat" cmpd="sng" algn="ctr">
                <a:noFill/>
                <a:prstDash val="solid"/>
              </a:ln>
              <a:effectLst/>
            </p:spPr>
            <p:txBody>
              <a:bodyPr lIns="0" rIns="0" anchor="ctr"/>
              <a:lstStyle>
                <a:lvl1pPr marL="290513" indent="-290513" algn="l" defTabSz="914400" rtl="0" eaLnBrk="1" latinLnBrk="0" hangingPunct="1">
                  <a:spcBef>
                    <a:spcPts val="600"/>
                  </a:spcBef>
                  <a:buFont typeface="Arial" pitchFamily="34" charset="0"/>
                  <a:buChar char="•"/>
                  <a:defRPr sz="2400" kern="1200">
                    <a:solidFill>
                      <a:schemeClr val="lt1"/>
                    </a:solidFill>
                    <a:latin typeface="+mn-lt"/>
                    <a:ea typeface="+mn-ea"/>
                    <a:cs typeface="+mn-cs"/>
                  </a:defRPr>
                </a:lvl1pPr>
                <a:lvl2pPr marL="568325" indent="-279400" algn="l" defTabSz="914400" rtl="0" eaLnBrk="1" latinLnBrk="0" hangingPunct="1">
                  <a:spcBef>
                    <a:spcPts val="600"/>
                  </a:spcBef>
                  <a:buFont typeface="Arial" pitchFamily="34" charset="0"/>
                  <a:buChar char="–"/>
                  <a:defRPr sz="2000" kern="1200">
                    <a:solidFill>
                      <a:schemeClr val="lt1"/>
                    </a:solidFill>
                    <a:latin typeface="+mn-lt"/>
                    <a:ea typeface="+mn-ea"/>
                    <a:cs typeface="+mn-cs"/>
                  </a:defRPr>
                </a:lvl2pPr>
                <a:lvl3pPr marL="858838" indent="-290513" algn="l" defTabSz="568325" rtl="0" eaLnBrk="1" latinLnBrk="0" hangingPunct="1">
                  <a:spcBef>
                    <a:spcPts val="600"/>
                  </a:spcBef>
                  <a:buFont typeface="Arial" pitchFamily="34" charset="0"/>
                  <a:buChar char="–"/>
                  <a:tabLst>
                    <a:tab pos="803275" algn="l"/>
                  </a:tabLst>
                  <a:defRPr sz="1800" kern="1200">
                    <a:solidFill>
                      <a:schemeClr val="lt1"/>
                    </a:solidFill>
                    <a:latin typeface="+mn-lt"/>
                    <a:ea typeface="+mn-ea"/>
                    <a:cs typeface="+mn-cs"/>
                  </a:defRPr>
                </a:lvl3pPr>
                <a:lvl4pPr marL="1149350" indent="-292100"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4pPr>
                <a:lvl5pPr marL="1154113" indent="-295275"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5pPr>
                <a:lvl6pPr marL="1154113" indent="0" algn="l" defTabSz="914400" rtl="0" eaLnBrk="1" latinLnBrk="0" hangingPunct="1">
                  <a:spcBef>
                    <a:spcPct val="20000"/>
                  </a:spcBef>
                  <a:buFont typeface="Arial" pitchFamily="34" charset="0"/>
                  <a:buNone/>
                  <a:defRPr sz="1600" kern="1200" baseline="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defTabSz="457200">
                  <a:spcBef>
                    <a:spcPts val="0"/>
                  </a:spcBef>
                  <a:buNone/>
                  <a:defRPr/>
                </a:pPr>
                <a:r>
                  <a:rPr lang="en-US" sz="1400" b="1" kern="0" dirty="0">
                    <a:solidFill>
                      <a:schemeClr val="bg1"/>
                    </a:solidFill>
                  </a:rPr>
                  <a:t>Cloud Tool </a:t>
                </a:r>
                <a:br>
                  <a:rPr lang="en-US" sz="1400" b="1" kern="0" dirty="0">
                    <a:solidFill>
                      <a:schemeClr val="bg1"/>
                    </a:solidFill>
                  </a:rPr>
                </a:br>
                <a:r>
                  <a:rPr lang="en-US" sz="1400" b="1" kern="0" dirty="0">
                    <a:solidFill>
                      <a:schemeClr val="bg1"/>
                    </a:solidFill>
                  </a:rPr>
                  <a:t>Containers</a:t>
                </a:r>
              </a:p>
            </p:txBody>
          </p:sp>
        </p:grpSp>
        <p:sp>
          <p:nvSpPr>
            <p:cNvPr id="151" name="Rectangle 150">
              <a:extLst>
                <a:ext uri="{FF2B5EF4-FFF2-40B4-BE49-F238E27FC236}">
                  <a16:creationId xmlns:a16="http://schemas.microsoft.com/office/drawing/2014/main" id="{0C856F5E-EE6E-4AC9-BE38-3363E27ACFCD}"/>
                </a:ext>
              </a:extLst>
            </p:cNvPr>
            <p:cNvSpPr/>
            <p:nvPr/>
          </p:nvSpPr>
          <p:spPr>
            <a:xfrm>
              <a:off x="9658593" y="5235899"/>
              <a:ext cx="1949083" cy="45121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solidFill>
                    <a:schemeClr val="bg1"/>
                  </a:solidFill>
                </a:rPr>
                <a:t>Redhat</a:t>
              </a:r>
              <a:r>
                <a:rPr lang="en-US" sz="1400" b="1" dirty="0">
                  <a:solidFill>
                    <a:schemeClr val="bg1"/>
                  </a:solidFill>
                </a:rPr>
                <a:t> OS 7.X</a:t>
              </a:r>
            </a:p>
          </p:txBody>
        </p:sp>
        <p:sp>
          <p:nvSpPr>
            <p:cNvPr id="152" name="Rectangle 151">
              <a:extLst>
                <a:ext uri="{FF2B5EF4-FFF2-40B4-BE49-F238E27FC236}">
                  <a16:creationId xmlns:a16="http://schemas.microsoft.com/office/drawing/2014/main" id="{19F6806E-E229-4160-8EC8-5F8640DD5D7F}"/>
                </a:ext>
              </a:extLst>
            </p:cNvPr>
            <p:cNvSpPr/>
            <p:nvPr/>
          </p:nvSpPr>
          <p:spPr>
            <a:xfrm>
              <a:off x="9658593" y="4227430"/>
              <a:ext cx="1949084" cy="974473"/>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Singularity Container Engine</a:t>
              </a:r>
            </a:p>
          </p:txBody>
        </p:sp>
        <p:pic>
          <p:nvPicPr>
            <p:cNvPr id="153" name="Picture 10" descr="Related image">
              <a:extLst>
                <a:ext uri="{FF2B5EF4-FFF2-40B4-BE49-F238E27FC236}">
                  <a16:creationId xmlns:a16="http://schemas.microsoft.com/office/drawing/2014/main" id="{493646EC-0BF5-404A-8A43-35EE182AFDBF}"/>
                </a:ext>
              </a:extLst>
            </p:cNvPr>
            <p:cNvPicPr>
              <a:picLocks noChangeArrowheads="1"/>
            </p:cNvPicPr>
            <p:nvPr/>
          </p:nvPicPr>
          <p:blipFill rotWithShape="1">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9377772" y="4268315"/>
              <a:ext cx="548640" cy="548640"/>
            </a:xfrm>
            <a:prstGeom prst="rect">
              <a:avLst/>
            </a:prstGeom>
            <a:noFill/>
            <a:extLst>
              <a:ext uri="{909E8E84-426E-40DD-AFC4-6F175D3DCCD1}">
                <a14:hiddenFill xmlns:a14="http://schemas.microsoft.com/office/drawing/2010/main">
                  <a:solidFill>
                    <a:srgbClr val="FFFFFF"/>
                  </a:solidFill>
                </a14:hiddenFill>
              </a:ext>
            </a:extLst>
          </p:spPr>
        </p:pic>
        <p:grpSp>
          <p:nvGrpSpPr>
            <p:cNvPr id="154" name="Group 153">
              <a:extLst>
                <a:ext uri="{FF2B5EF4-FFF2-40B4-BE49-F238E27FC236}">
                  <a16:creationId xmlns:a16="http://schemas.microsoft.com/office/drawing/2014/main" id="{72D719E5-1580-454B-BCCC-7DD46906326B}"/>
                </a:ext>
              </a:extLst>
            </p:cNvPr>
            <p:cNvGrpSpPr/>
            <p:nvPr/>
          </p:nvGrpSpPr>
          <p:grpSpPr>
            <a:xfrm>
              <a:off x="9658593" y="2439949"/>
              <a:ext cx="1919691" cy="1766004"/>
              <a:chOff x="7063152" y="1181650"/>
              <a:chExt cx="1596297" cy="1766004"/>
            </a:xfrm>
          </p:grpSpPr>
          <p:sp>
            <p:nvSpPr>
              <p:cNvPr id="155" name="Rectangle 154">
                <a:extLst>
                  <a:ext uri="{FF2B5EF4-FFF2-40B4-BE49-F238E27FC236}">
                    <a16:creationId xmlns:a16="http://schemas.microsoft.com/office/drawing/2014/main" id="{428466DD-F386-4185-A18E-061E4E4400E2}"/>
                  </a:ext>
                </a:extLst>
              </p:cNvPr>
              <p:cNvSpPr/>
              <p:nvPr/>
            </p:nvSpPr>
            <p:spPr>
              <a:xfrm>
                <a:off x="7063152" y="1181650"/>
                <a:ext cx="1596297" cy="17660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r>
                  <a:rPr lang="en-US" sz="1800" dirty="0"/>
                  <a:t>Container</a:t>
                </a:r>
              </a:p>
            </p:txBody>
          </p:sp>
          <p:sp>
            <p:nvSpPr>
              <p:cNvPr id="156" name="Rectangle 155">
                <a:extLst>
                  <a:ext uri="{FF2B5EF4-FFF2-40B4-BE49-F238E27FC236}">
                    <a16:creationId xmlns:a16="http://schemas.microsoft.com/office/drawing/2014/main" id="{5246D922-2157-4C9E-9CC1-F60DD03467B0}"/>
                  </a:ext>
                </a:extLst>
              </p:cNvPr>
              <p:cNvSpPr/>
              <p:nvPr/>
            </p:nvSpPr>
            <p:spPr>
              <a:xfrm>
                <a:off x="7141976" y="1907421"/>
                <a:ext cx="1463090" cy="4422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Synopsys App</a:t>
                </a:r>
              </a:p>
            </p:txBody>
          </p:sp>
          <p:sp>
            <p:nvSpPr>
              <p:cNvPr id="157" name="Rectangle 156">
                <a:extLst>
                  <a:ext uri="{FF2B5EF4-FFF2-40B4-BE49-F238E27FC236}">
                    <a16:creationId xmlns:a16="http://schemas.microsoft.com/office/drawing/2014/main" id="{918844D6-FF72-444D-A212-48BE441AA27E}"/>
                  </a:ext>
                </a:extLst>
              </p:cNvPr>
              <p:cNvSpPr/>
              <p:nvPr/>
            </p:nvSpPr>
            <p:spPr>
              <a:xfrm>
                <a:off x="7141976" y="2433981"/>
                <a:ext cx="1463090" cy="44221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Bins/Libs</a:t>
                </a:r>
              </a:p>
            </p:txBody>
          </p:sp>
        </p:grpSp>
      </p:grpSp>
      <p:grpSp>
        <p:nvGrpSpPr>
          <p:cNvPr id="22" name="Group 21">
            <a:extLst>
              <a:ext uri="{FF2B5EF4-FFF2-40B4-BE49-F238E27FC236}">
                <a16:creationId xmlns:a16="http://schemas.microsoft.com/office/drawing/2014/main" id="{8C399CA7-7833-4F27-A471-D2CCCF8D20B1}"/>
              </a:ext>
            </a:extLst>
          </p:cNvPr>
          <p:cNvGrpSpPr/>
          <p:nvPr/>
        </p:nvGrpSpPr>
        <p:grpSpPr>
          <a:xfrm>
            <a:off x="579512" y="1211574"/>
            <a:ext cx="2476226" cy="5025504"/>
            <a:chOff x="6251583" y="1200909"/>
            <a:chExt cx="2743200" cy="5025504"/>
          </a:xfrm>
        </p:grpSpPr>
        <p:grpSp>
          <p:nvGrpSpPr>
            <p:cNvPr id="9" name="Group 8">
              <a:extLst>
                <a:ext uri="{FF2B5EF4-FFF2-40B4-BE49-F238E27FC236}">
                  <a16:creationId xmlns:a16="http://schemas.microsoft.com/office/drawing/2014/main" id="{9FA6CA54-05A5-4BF8-9E4E-E29BB30AD873}"/>
                </a:ext>
              </a:extLst>
            </p:cNvPr>
            <p:cNvGrpSpPr/>
            <p:nvPr/>
          </p:nvGrpSpPr>
          <p:grpSpPr>
            <a:xfrm>
              <a:off x="6251583" y="1200909"/>
              <a:ext cx="2743200" cy="5025504"/>
              <a:chOff x="9961049" y="1226749"/>
              <a:chExt cx="1725271" cy="5025504"/>
            </a:xfrm>
          </p:grpSpPr>
          <p:sp>
            <p:nvSpPr>
              <p:cNvPr id="193" name="Rectangle 192">
                <a:extLst>
                  <a:ext uri="{FF2B5EF4-FFF2-40B4-BE49-F238E27FC236}">
                    <a16:creationId xmlns:a16="http://schemas.microsoft.com/office/drawing/2014/main" id="{00229274-6105-4628-AB56-447CDBB04210}"/>
                  </a:ext>
                </a:extLst>
              </p:cNvPr>
              <p:cNvSpPr/>
              <p:nvPr/>
            </p:nvSpPr>
            <p:spPr>
              <a:xfrm>
                <a:off x="9961049" y="1366581"/>
                <a:ext cx="1725271" cy="4885672"/>
              </a:xfrm>
              <a:prstGeom prst="rect">
                <a:avLst/>
              </a:prstGeom>
              <a:solidFill>
                <a:schemeClr val="bg1">
                  <a:lumMod val="85000"/>
                </a:schemeClr>
              </a:solidFill>
              <a:ln>
                <a:noFill/>
              </a:ln>
              <a:effectLst/>
            </p:spPr>
            <p:style>
              <a:lnRef idx="1">
                <a:schemeClr val="accent5"/>
              </a:lnRef>
              <a:fillRef idx="2">
                <a:schemeClr val="accent5"/>
              </a:fillRef>
              <a:effectRef idx="1">
                <a:schemeClr val="accent5"/>
              </a:effectRef>
              <a:fontRef idx="minor">
                <a:schemeClr val="dk1"/>
              </a:fontRef>
            </p:style>
            <p:txBody>
              <a:bodyPr lIns="0" tIns="182880" rIns="0" rtlCol="0" anchor="t"/>
              <a:lstStyle/>
              <a:p>
                <a:pPr algn="ctr">
                  <a:defRPr/>
                </a:pPr>
                <a:r>
                  <a:rPr lang="en-US" b="1" kern="0" dirty="0">
                    <a:solidFill>
                      <a:prstClr val="black"/>
                    </a:solidFill>
                  </a:rPr>
                  <a:t>Analog Fault Simulation</a:t>
                </a:r>
              </a:p>
            </p:txBody>
          </p:sp>
          <p:sp>
            <p:nvSpPr>
              <p:cNvPr id="194" name="Content Placeholder 5">
                <a:extLst>
                  <a:ext uri="{FF2B5EF4-FFF2-40B4-BE49-F238E27FC236}">
                    <a16:creationId xmlns:a16="http://schemas.microsoft.com/office/drawing/2014/main" id="{12173E72-11E9-4659-A64F-7980D4C991BF}"/>
                  </a:ext>
                </a:extLst>
              </p:cNvPr>
              <p:cNvSpPr txBox="1">
                <a:spLocks/>
              </p:cNvSpPr>
              <p:nvPr/>
            </p:nvSpPr>
            <p:spPr>
              <a:xfrm>
                <a:off x="9961049" y="1226749"/>
                <a:ext cx="1725271" cy="1010271"/>
              </a:xfrm>
              <a:prstGeom prst="rect">
                <a:avLst/>
              </a:prstGeom>
              <a:solidFill>
                <a:srgbClr val="4F2683"/>
              </a:solidFill>
              <a:ln w="9525" cap="flat" cmpd="sng" algn="ctr">
                <a:noFill/>
                <a:prstDash val="solid"/>
              </a:ln>
              <a:effectLst/>
            </p:spPr>
            <p:txBody>
              <a:bodyPr lIns="0" rIns="0" anchor="ctr"/>
              <a:lstStyle>
                <a:lvl1pPr marL="290513" indent="-290513" algn="l" defTabSz="914400" rtl="0" eaLnBrk="1" latinLnBrk="0" hangingPunct="1">
                  <a:spcBef>
                    <a:spcPts val="600"/>
                  </a:spcBef>
                  <a:buFont typeface="Arial" pitchFamily="34" charset="0"/>
                  <a:buChar char="•"/>
                  <a:defRPr sz="2400" kern="1200">
                    <a:solidFill>
                      <a:schemeClr val="lt1"/>
                    </a:solidFill>
                    <a:latin typeface="+mn-lt"/>
                    <a:ea typeface="+mn-ea"/>
                    <a:cs typeface="+mn-cs"/>
                  </a:defRPr>
                </a:lvl1pPr>
                <a:lvl2pPr marL="568325" indent="-279400" algn="l" defTabSz="914400" rtl="0" eaLnBrk="1" latinLnBrk="0" hangingPunct="1">
                  <a:spcBef>
                    <a:spcPts val="600"/>
                  </a:spcBef>
                  <a:buFont typeface="Arial" pitchFamily="34" charset="0"/>
                  <a:buChar char="–"/>
                  <a:defRPr sz="2000" kern="1200">
                    <a:solidFill>
                      <a:schemeClr val="lt1"/>
                    </a:solidFill>
                    <a:latin typeface="+mn-lt"/>
                    <a:ea typeface="+mn-ea"/>
                    <a:cs typeface="+mn-cs"/>
                  </a:defRPr>
                </a:lvl2pPr>
                <a:lvl3pPr marL="858838" indent="-290513" algn="l" defTabSz="568325" rtl="0" eaLnBrk="1" latinLnBrk="0" hangingPunct="1">
                  <a:spcBef>
                    <a:spcPts val="600"/>
                  </a:spcBef>
                  <a:buFont typeface="Arial" pitchFamily="34" charset="0"/>
                  <a:buChar char="–"/>
                  <a:tabLst>
                    <a:tab pos="803275" algn="l"/>
                  </a:tabLst>
                  <a:defRPr sz="1800" kern="1200">
                    <a:solidFill>
                      <a:schemeClr val="lt1"/>
                    </a:solidFill>
                    <a:latin typeface="+mn-lt"/>
                    <a:ea typeface="+mn-ea"/>
                    <a:cs typeface="+mn-cs"/>
                  </a:defRPr>
                </a:lvl3pPr>
                <a:lvl4pPr marL="1149350" indent="-292100"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4pPr>
                <a:lvl5pPr marL="1154113" indent="-295275"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5pPr>
                <a:lvl6pPr marL="1154113" indent="0" algn="l" defTabSz="914400" rtl="0" eaLnBrk="1" latinLnBrk="0" hangingPunct="1">
                  <a:spcBef>
                    <a:spcPct val="20000"/>
                  </a:spcBef>
                  <a:buFont typeface="Arial" pitchFamily="34" charset="0"/>
                  <a:buNone/>
                  <a:defRPr sz="1600" kern="1200" baseline="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defTabSz="457200">
                  <a:spcBef>
                    <a:spcPts val="0"/>
                  </a:spcBef>
                  <a:buNone/>
                  <a:defRPr/>
                </a:pPr>
                <a:r>
                  <a:rPr lang="en-US" sz="1400" b="1" kern="0" dirty="0">
                    <a:solidFill>
                      <a:schemeClr val="bg1"/>
                    </a:solidFill>
                  </a:rPr>
                  <a:t>Cloud Transfer </a:t>
                </a:r>
                <a:br>
                  <a:rPr lang="en-US" sz="1400" b="1" kern="0" dirty="0">
                    <a:solidFill>
                      <a:schemeClr val="bg1"/>
                    </a:solidFill>
                  </a:rPr>
                </a:br>
                <a:r>
                  <a:rPr lang="en-US" sz="1400" b="1" kern="0" dirty="0">
                    <a:solidFill>
                      <a:schemeClr val="bg1"/>
                    </a:solidFill>
                  </a:rPr>
                  <a:t>Packager</a:t>
                </a:r>
              </a:p>
            </p:txBody>
          </p:sp>
        </p:grpSp>
        <p:pic>
          <p:nvPicPr>
            <p:cNvPr id="15" name="Picture 14">
              <a:extLst>
                <a:ext uri="{FF2B5EF4-FFF2-40B4-BE49-F238E27FC236}">
                  <a16:creationId xmlns:a16="http://schemas.microsoft.com/office/drawing/2014/main" id="{99FFFF92-A21D-47D0-87B4-823A05CF2B4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330699" y="2469156"/>
              <a:ext cx="2560320" cy="3288180"/>
            </a:xfrm>
            <a:prstGeom prst="rect">
              <a:avLst/>
            </a:prstGeom>
          </p:spPr>
        </p:pic>
      </p:grpSp>
      <p:sp>
        <p:nvSpPr>
          <p:cNvPr id="25" name="TextBox 24">
            <a:extLst>
              <a:ext uri="{FF2B5EF4-FFF2-40B4-BE49-F238E27FC236}">
                <a16:creationId xmlns:a16="http://schemas.microsoft.com/office/drawing/2014/main" id="{B3AE4B10-0494-4131-B371-FB82A8D29D9A}"/>
              </a:ext>
            </a:extLst>
          </p:cNvPr>
          <p:cNvSpPr txBox="1"/>
          <p:nvPr>
            <p:custDataLst>
              <p:tags r:id="rId2"/>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a:t>
            </a:r>
          </a:p>
        </p:txBody>
      </p:sp>
      <p:grpSp>
        <p:nvGrpSpPr>
          <p:cNvPr id="4" name="Group 3">
            <a:extLst>
              <a:ext uri="{FF2B5EF4-FFF2-40B4-BE49-F238E27FC236}">
                <a16:creationId xmlns:a16="http://schemas.microsoft.com/office/drawing/2014/main" id="{CF271744-FB01-41A0-8DB5-E78919E65F29}"/>
              </a:ext>
            </a:extLst>
          </p:cNvPr>
          <p:cNvGrpSpPr/>
          <p:nvPr/>
        </p:nvGrpSpPr>
        <p:grpSpPr>
          <a:xfrm>
            <a:off x="9745551" y="1203936"/>
            <a:ext cx="2280102" cy="5023539"/>
            <a:chOff x="9745551" y="1203936"/>
            <a:chExt cx="2280102" cy="5023539"/>
          </a:xfrm>
        </p:grpSpPr>
        <p:pic>
          <p:nvPicPr>
            <p:cNvPr id="3" name="Picture 2">
              <a:extLst>
                <a:ext uri="{FF2B5EF4-FFF2-40B4-BE49-F238E27FC236}">
                  <a16:creationId xmlns:a16="http://schemas.microsoft.com/office/drawing/2014/main" id="{BC26DE11-4A95-4283-894C-744BF33A2431}"/>
                </a:ext>
              </a:extLst>
            </p:cNvPr>
            <p:cNvPicPr>
              <a:picLocks noChangeAspect="1"/>
            </p:cNvPicPr>
            <p:nvPr/>
          </p:nvPicPr>
          <p:blipFill>
            <a:blip r:embed="rId9"/>
            <a:stretch>
              <a:fillRect/>
            </a:stretch>
          </p:blipFill>
          <p:spPr>
            <a:xfrm>
              <a:off x="9745551" y="1203936"/>
              <a:ext cx="2280102" cy="5023539"/>
            </a:xfrm>
            <a:prstGeom prst="rect">
              <a:avLst/>
            </a:prstGeom>
          </p:spPr>
        </p:pic>
        <p:sp>
          <p:nvSpPr>
            <p:cNvPr id="33" name="Content Placeholder 5">
              <a:extLst>
                <a:ext uri="{FF2B5EF4-FFF2-40B4-BE49-F238E27FC236}">
                  <a16:creationId xmlns:a16="http://schemas.microsoft.com/office/drawing/2014/main" id="{51772858-12BA-42D9-917B-C43E1D3DC13E}"/>
                </a:ext>
              </a:extLst>
            </p:cNvPr>
            <p:cNvSpPr txBox="1">
              <a:spLocks/>
            </p:cNvSpPr>
            <p:nvPr/>
          </p:nvSpPr>
          <p:spPr>
            <a:xfrm>
              <a:off x="9746492" y="1208375"/>
              <a:ext cx="2264564" cy="1012459"/>
            </a:xfrm>
            <a:prstGeom prst="rect">
              <a:avLst/>
            </a:prstGeom>
            <a:solidFill>
              <a:srgbClr val="4F2683"/>
            </a:solidFill>
            <a:ln w="9525" cap="flat" cmpd="sng" algn="ctr">
              <a:noFill/>
              <a:prstDash val="solid"/>
            </a:ln>
            <a:effectLst/>
          </p:spPr>
          <p:txBody>
            <a:bodyPr lIns="0" rIns="0" anchor="ctr"/>
            <a:lstStyle>
              <a:lvl1pPr marL="290513" indent="-290513" algn="l" defTabSz="914400" rtl="0" eaLnBrk="1" latinLnBrk="0" hangingPunct="1">
                <a:spcBef>
                  <a:spcPts val="600"/>
                </a:spcBef>
                <a:buFont typeface="Arial" pitchFamily="34" charset="0"/>
                <a:buChar char="•"/>
                <a:defRPr sz="2400" kern="1200">
                  <a:solidFill>
                    <a:schemeClr val="lt1"/>
                  </a:solidFill>
                  <a:latin typeface="+mn-lt"/>
                  <a:ea typeface="+mn-ea"/>
                  <a:cs typeface="+mn-cs"/>
                </a:defRPr>
              </a:lvl1pPr>
              <a:lvl2pPr marL="568325" indent="-279400" algn="l" defTabSz="914400" rtl="0" eaLnBrk="1" latinLnBrk="0" hangingPunct="1">
                <a:spcBef>
                  <a:spcPts val="600"/>
                </a:spcBef>
                <a:buFont typeface="Arial" pitchFamily="34" charset="0"/>
                <a:buChar char="–"/>
                <a:defRPr sz="2000" kern="1200">
                  <a:solidFill>
                    <a:schemeClr val="lt1"/>
                  </a:solidFill>
                  <a:latin typeface="+mn-lt"/>
                  <a:ea typeface="+mn-ea"/>
                  <a:cs typeface="+mn-cs"/>
                </a:defRPr>
              </a:lvl2pPr>
              <a:lvl3pPr marL="858838" indent="-290513" algn="l" defTabSz="568325" rtl="0" eaLnBrk="1" latinLnBrk="0" hangingPunct="1">
                <a:spcBef>
                  <a:spcPts val="600"/>
                </a:spcBef>
                <a:buFont typeface="Arial" pitchFamily="34" charset="0"/>
                <a:buChar char="–"/>
                <a:tabLst>
                  <a:tab pos="803275" algn="l"/>
                </a:tabLst>
                <a:defRPr sz="1800" kern="1200">
                  <a:solidFill>
                    <a:schemeClr val="lt1"/>
                  </a:solidFill>
                  <a:latin typeface="+mn-lt"/>
                  <a:ea typeface="+mn-ea"/>
                  <a:cs typeface="+mn-cs"/>
                </a:defRPr>
              </a:lvl3pPr>
              <a:lvl4pPr marL="1149350" indent="-292100"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4pPr>
              <a:lvl5pPr marL="1154113" indent="-295275" algn="l" defTabSz="914400" rtl="0" eaLnBrk="1" latinLnBrk="0" hangingPunct="1">
                <a:spcBef>
                  <a:spcPct val="20000"/>
                </a:spcBef>
                <a:buFont typeface="Arial" pitchFamily="34" charset="0"/>
                <a:buChar char="–"/>
                <a:defRPr sz="1600" kern="1200" baseline="0">
                  <a:solidFill>
                    <a:schemeClr val="lt1"/>
                  </a:solidFill>
                  <a:latin typeface="+mn-lt"/>
                  <a:ea typeface="+mn-ea"/>
                  <a:cs typeface="+mn-cs"/>
                </a:defRPr>
              </a:lvl5pPr>
              <a:lvl6pPr marL="1154113" indent="0" algn="l" defTabSz="914400" rtl="0" eaLnBrk="1" latinLnBrk="0" hangingPunct="1">
                <a:spcBef>
                  <a:spcPct val="20000"/>
                </a:spcBef>
                <a:buFont typeface="Arial" pitchFamily="34" charset="0"/>
                <a:buNone/>
                <a:defRPr sz="1600" kern="1200" baseline="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defTabSz="457200">
                <a:spcBef>
                  <a:spcPts val="0"/>
                </a:spcBef>
                <a:buNone/>
                <a:defRPr/>
              </a:pPr>
              <a:r>
                <a:rPr lang="en-US" sz="1400" b="1" kern="0" dirty="0">
                  <a:solidFill>
                    <a:schemeClr val="bg1"/>
                  </a:solidFill>
                </a:rPr>
                <a:t>Hybrid Connector </a:t>
              </a:r>
            </a:p>
            <a:p>
              <a:pPr marL="0" indent="0" algn="ctr" defTabSz="457200">
                <a:spcBef>
                  <a:spcPts val="0"/>
                </a:spcBef>
                <a:buNone/>
                <a:defRPr/>
              </a:pPr>
              <a:r>
                <a:rPr lang="en-US" sz="1400" b="1" i="1" kern="0" dirty="0">
                  <a:solidFill>
                    <a:schemeClr val="bg1"/>
                  </a:solidFill>
                </a:rPr>
                <a:t>-$cloud</a:t>
              </a:r>
            </a:p>
          </p:txBody>
        </p:sp>
      </p:grpSp>
    </p:spTree>
    <p:custDataLst>
      <p:tags r:id="rId1"/>
    </p:custDataLst>
    <p:extLst>
      <p:ext uri="{BB962C8B-B14F-4D97-AF65-F5344CB8AC3E}">
        <p14:creationId xmlns:p14="http://schemas.microsoft.com/office/powerpoint/2010/main" val="206879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70906-4282-417A-83BA-3595EF765C27}"/>
              </a:ext>
            </a:extLst>
          </p:cNvPr>
          <p:cNvSpPr>
            <a:spLocks noGrp="1"/>
          </p:cNvSpPr>
          <p:nvPr>
            <p:ph type="title"/>
          </p:nvPr>
        </p:nvSpPr>
        <p:spPr/>
        <p:txBody>
          <a:bodyPr>
            <a:normAutofit/>
          </a:bodyPr>
          <a:lstStyle/>
          <a:p>
            <a:r>
              <a:rPr lang="en-GB" b="1" dirty="0"/>
              <a:t>SCTP : Synopsys Cloud Transfer Packager</a:t>
            </a:r>
          </a:p>
        </p:txBody>
      </p:sp>
      <p:sp>
        <p:nvSpPr>
          <p:cNvPr id="4" name="TextBox 3">
            <a:extLst>
              <a:ext uri="{FF2B5EF4-FFF2-40B4-BE49-F238E27FC236}">
                <a16:creationId xmlns:a16="http://schemas.microsoft.com/office/drawing/2014/main" id="{C58368B6-B6B1-4240-A601-48731F0C7DD2}"/>
              </a:ext>
            </a:extLst>
          </p:cNvPr>
          <p:cNvSpPr txBox="1"/>
          <p:nvPr/>
        </p:nvSpPr>
        <p:spPr>
          <a:xfrm>
            <a:off x="190545" y="1371165"/>
            <a:ext cx="9558496" cy="707886"/>
          </a:xfrm>
          <a:prstGeom prst="rect">
            <a:avLst/>
          </a:prstGeom>
          <a:noFill/>
        </p:spPr>
        <p:txBody>
          <a:bodyPr wrap="square" rtlCol="0">
            <a:spAutoFit/>
          </a:bodyPr>
          <a:lstStyle/>
          <a:p>
            <a:pPr lvl="1"/>
            <a:r>
              <a:rPr lang="en-GB" b="1" u="sng" dirty="0"/>
              <a:t>DEFINITION</a:t>
            </a:r>
            <a:r>
              <a:rPr lang="en-GB" b="1" dirty="0"/>
              <a:t> : </a:t>
            </a:r>
            <a:r>
              <a:rPr lang="en-GB" sz="2000" dirty="0"/>
              <a:t>Create &amp; Xfer packages to &amp; from premises to cloud</a:t>
            </a:r>
          </a:p>
          <a:p>
            <a:pPr lvl="1"/>
            <a:r>
              <a:rPr lang="en-GB" sz="2000" b="1" dirty="0"/>
              <a:t>			</a:t>
            </a:r>
            <a:r>
              <a:rPr lang="en-GB" sz="2000" dirty="0">
                <a:latin typeface="Courier New" panose="02070309020205020404" pitchFamily="49" charset="0"/>
                <a:cs typeface="Courier New" panose="02070309020205020404" pitchFamily="49" charset="0"/>
              </a:rPr>
              <a:t> </a:t>
            </a:r>
            <a:r>
              <a:rPr lang="en-GB" i="1" dirty="0">
                <a:latin typeface="Courier New" panose="02070309020205020404" pitchFamily="49" charset="0"/>
                <a:cs typeface="Courier New" panose="02070309020205020404" pitchFamily="49" charset="0"/>
              </a:rPr>
              <a:t>/depot/tools/</a:t>
            </a:r>
            <a:r>
              <a:rPr lang="en-GB" i="1" dirty="0" err="1">
                <a:latin typeface="Courier New" panose="02070309020205020404" pitchFamily="49" charset="0"/>
                <a:cs typeface="Courier New" panose="02070309020205020404" pitchFamily="49" charset="0"/>
              </a:rPr>
              <a:t>sctp</a:t>
            </a:r>
            <a:r>
              <a:rPr lang="en-GB" i="1" dirty="0">
                <a:latin typeface="Courier New" panose="02070309020205020404" pitchFamily="49" charset="0"/>
                <a:cs typeface="Courier New" panose="02070309020205020404" pitchFamily="49" charset="0"/>
              </a:rPr>
              <a:t>/</a:t>
            </a:r>
            <a:r>
              <a:rPr lang="en-GB" i="1" dirty="0" err="1">
                <a:latin typeface="Courier New" panose="02070309020205020404" pitchFamily="49" charset="0"/>
                <a:cs typeface="Courier New" panose="02070309020205020404" pitchFamily="49" charset="0"/>
              </a:rPr>
              <a:t>sctp</a:t>
            </a:r>
            <a:endParaRPr lang="en-US" sz="2000" dirty="0">
              <a:latin typeface="Courier New" panose="02070309020205020404" pitchFamily="49" charset="0"/>
              <a:cs typeface="Courier New" panose="02070309020205020404" pitchFamily="49" charset="0"/>
            </a:endParaRPr>
          </a:p>
        </p:txBody>
      </p:sp>
      <p:sp>
        <p:nvSpPr>
          <p:cNvPr id="6" name="Freeform: Shape 5">
            <a:extLst>
              <a:ext uri="{FF2B5EF4-FFF2-40B4-BE49-F238E27FC236}">
                <a16:creationId xmlns:a16="http://schemas.microsoft.com/office/drawing/2014/main" id="{D9962F76-2319-4323-A60D-E1F572AB3B58}"/>
              </a:ext>
            </a:extLst>
          </p:cNvPr>
          <p:cNvSpPr/>
          <p:nvPr/>
        </p:nvSpPr>
        <p:spPr>
          <a:xfrm>
            <a:off x="10054627" y="1515481"/>
            <a:ext cx="1184365" cy="417623"/>
          </a:xfrm>
          <a:custGeom>
            <a:avLst/>
            <a:gdLst>
              <a:gd name="connsiteX0" fmla="*/ 0 w 967065"/>
              <a:gd name="connsiteY0" fmla="*/ 41763 h 417625"/>
              <a:gd name="connsiteX1" fmla="*/ 41763 w 967065"/>
              <a:gd name="connsiteY1" fmla="*/ 0 h 417625"/>
              <a:gd name="connsiteX2" fmla="*/ 925303 w 967065"/>
              <a:gd name="connsiteY2" fmla="*/ 0 h 417625"/>
              <a:gd name="connsiteX3" fmla="*/ 967066 w 967065"/>
              <a:gd name="connsiteY3" fmla="*/ 41763 h 417625"/>
              <a:gd name="connsiteX4" fmla="*/ 967065 w 967065"/>
              <a:gd name="connsiteY4" fmla="*/ 375863 h 417625"/>
              <a:gd name="connsiteX5" fmla="*/ 925302 w 967065"/>
              <a:gd name="connsiteY5" fmla="*/ 417626 h 417625"/>
              <a:gd name="connsiteX6" fmla="*/ 41763 w 967065"/>
              <a:gd name="connsiteY6" fmla="*/ 417625 h 417625"/>
              <a:gd name="connsiteX7" fmla="*/ 0 w 967065"/>
              <a:gd name="connsiteY7" fmla="*/ 375862 h 417625"/>
              <a:gd name="connsiteX8" fmla="*/ 0 w 967065"/>
              <a:gd name="connsiteY8" fmla="*/ 41763 h 4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065" h="417625">
                <a:moveTo>
                  <a:pt x="0" y="41763"/>
                </a:moveTo>
                <a:cubicBezTo>
                  <a:pt x="0" y="18698"/>
                  <a:pt x="18698" y="0"/>
                  <a:pt x="41763" y="0"/>
                </a:cubicBezTo>
                <a:lnTo>
                  <a:pt x="925303" y="0"/>
                </a:lnTo>
                <a:cubicBezTo>
                  <a:pt x="948368" y="0"/>
                  <a:pt x="967066" y="18698"/>
                  <a:pt x="967066" y="41763"/>
                </a:cubicBezTo>
                <a:cubicBezTo>
                  <a:pt x="967066" y="153130"/>
                  <a:pt x="967065" y="264496"/>
                  <a:pt x="967065" y="375863"/>
                </a:cubicBezTo>
                <a:cubicBezTo>
                  <a:pt x="967065" y="398928"/>
                  <a:pt x="948367" y="417626"/>
                  <a:pt x="925302" y="417626"/>
                </a:cubicBezTo>
                <a:lnTo>
                  <a:pt x="41763" y="417625"/>
                </a:lnTo>
                <a:cubicBezTo>
                  <a:pt x="18698" y="417625"/>
                  <a:pt x="0" y="398927"/>
                  <a:pt x="0" y="375862"/>
                </a:cubicBezTo>
                <a:lnTo>
                  <a:pt x="0" y="41763"/>
                </a:lnTo>
                <a:close/>
              </a:path>
            </a:pathLst>
          </a:custGeom>
          <a:solidFill>
            <a:srgbClr val="92D05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4142" tIns="54142" rIns="54142" bIns="54142" numCol="1" spcCol="1270" anchor="ctr" anchorCtr="0">
            <a:noAutofit/>
          </a:bodyPr>
          <a:lstStyle/>
          <a:p>
            <a:pPr marL="0" lvl="0" indent="0" algn="ctr" defTabSz="488950">
              <a:lnSpc>
                <a:spcPct val="90000"/>
              </a:lnSpc>
              <a:spcBef>
                <a:spcPct val="0"/>
              </a:spcBef>
              <a:spcAft>
                <a:spcPct val="35000"/>
              </a:spcAft>
              <a:buNone/>
            </a:pPr>
            <a:r>
              <a:rPr lang="en-US" sz="1200" kern="1200" dirty="0">
                <a:solidFill>
                  <a:sysClr val="window" lastClr="FFFFFF"/>
                </a:solidFill>
                <a:latin typeface="Calibri"/>
                <a:ea typeface="+mn-ea"/>
                <a:cs typeface="+mn-cs"/>
              </a:rPr>
              <a:t>Run test case with SCTP</a:t>
            </a:r>
          </a:p>
        </p:txBody>
      </p:sp>
      <p:sp>
        <p:nvSpPr>
          <p:cNvPr id="7" name="Freeform: Shape 6">
            <a:extLst>
              <a:ext uri="{FF2B5EF4-FFF2-40B4-BE49-F238E27FC236}">
                <a16:creationId xmlns:a16="http://schemas.microsoft.com/office/drawing/2014/main" id="{294AC928-1D27-4BB1-8E8F-D00C1E5BCAFA}"/>
              </a:ext>
            </a:extLst>
          </p:cNvPr>
          <p:cNvSpPr/>
          <p:nvPr/>
        </p:nvSpPr>
        <p:spPr>
          <a:xfrm>
            <a:off x="10552844" y="1959208"/>
            <a:ext cx="187931" cy="156609"/>
          </a:xfrm>
          <a:custGeom>
            <a:avLst/>
            <a:gdLst>
              <a:gd name="connsiteX0" fmla="*/ 0 w 156609"/>
              <a:gd name="connsiteY0" fmla="*/ 37586 h 187931"/>
              <a:gd name="connsiteX1" fmla="*/ 78305 w 156609"/>
              <a:gd name="connsiteY1" fmla="*/ 37586 h 187931"/>
              <a:gd name="connsiteX2" fmla="*/ 78305 w 156609"/>
              <a:gd name="connsiteY2" fmla="*/ 0 h 187931"/>
              <a:gd name="connsiteX3" fmla="*/ 156609 w 156609"/>
              <a:gd name="connsiteY3" fmla="*/ 93966 h 187931"/>
              <a:gd name="connsiteX4" fmla="*/ 78305 w 156609"/>
              <a:gd name="connsiteY4" fmla="*/ 187931 h 187931"/>
              <a:gd name="connsiteX5" fmla="*/ 78305 w 156609"/>
              <a:gd name="connsiteY5" fmla="*/ 150345 h 187931"/>
              <a:gd name="connsiteX6" fmla="*/ 0 w 156609"/>
              <a:gd name="connsiteY6" fmla="*/ 150345 h 187931"/>
              <a:gd name="connsiteX7" fmla="*/ 0 w 156609"/>
              <a:gd name="connsiteY7" fmla="*/ 37586 h 18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09" h="187931">
                <a:moveTo>
                  <a:pt x="125287" y="0"/>
                </a:moveTo>
                <a:lnTo>
                  <a:pt x="125287" y="93966"/>
                </a:lnTo>
                <a:lnTo>
                  <a:pt x="156609" y="93966"/>
                </a:lnTo>
                <a:lnTo>
                  <a:pt x="78304" y="187931"/>
                </a:lnTo>
                <a:lnTo>
                  <a:pt x="0" y="93966"/>
                </a:lnTo>
                <a:lnTo>
                  <a:pt x="31322" y="93966"/>
                </a:lnTo>
                <a:lnTo>
                  <a:pt x="31322" y="0"/>
                </a:lnTo>
                <a:lnTo>
                  <a:pt x="125287" y="0"/>
                </a:lnTo>
                <a:close/>
              </a:path>
            </a:pathLst>
          </a:cu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37587" tIns="0" rIns="37585" bIns="46983"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 lastClr="FFFFFF"/>
              </a:solidFill>
              <a:latin typeface="Calibri"/>
              <a:ea typeface="+mn-ea"/>
              <a:cs typeface="+mn-cs"/>
            </a:endParaRPr>
          </a:p>
        </p:txBody>
      </p:sp>
      <p:sp>
        <p:nvSpPr>
          <p:cNvPr id="8" name="Freeform: Shape 7">
            <a:extLst>
              <a:ext uri="{FF2B5EF4-FFF2-40B4-BE49-F238E27FC236}">
                <a16:creationId xmlns:a16="http://schemas.microsoft.com/office/drawing/2014/main" id="{E931EED3-74D6-492F-8056-E1461F6470DF}"/>
              </a:ext>
            </a:extLst>
          </p:cNvPr>
          <p:cNvSpPr/>
          <p:nvPr/>
        </p:nvSpPr>
        <p:spPr>
          <a:xfrm>
            <a:off x="10054627" y="2141921"/>
            <a:ext cx="1184364" cy="370641"/>
          </a:xfrm>
          <a:custGeom>
            <a:avLst/>
            <a:gdLst>
              <a:gd name="connsiteX0" fmla="*/ 0 w 967065"/>
              <a:gd name="connsiteY0" fmla="*/ 41763 h 417625"/>
              <a:gd name="connsiteX1" fmla="*/ 41763 w 967065"/>
              <a:gd name="connsiteY1" fmla="*/ 0 h 417625"/>
              <a:gd name="connsiteX2" fmla="*/ 925303 w 967065"/>
              <a:gd name="connsiteY2" fmla="*/ 0 h 417625"/>
              <a:gd name="connsiteX3" fmla="*/ 967066 w 967065"/>
              <a:gd name="connsiteY3" fmla="*/ 41763 h 417625"/>
              <a:gd name="connsiteX4" fmla="*/ 967065 w 967065"/>
              <a:gd name="connsiteY4" fmla="*/ 375863 h 417625"/>
              <a:gd name="connsiteX5" fmla="*/ 925302 w 967065"/>
              <a:gd name="connsiteY5" fmla="*/ 417626 h 417625"/>
              <a:gd name="connsiteX6" fmla="*/ 41763 w 967065"/>
              <a:gd name="connsiteY6" fmla="*/ 417625 h 417625"/>
              <a:gd name="connsiteX7" fmla="*/ 0 w 967065"/>
              <a:gd name="connsiteY7" fmla="*/ 375862 h 417625"/>
              <a:gd name="connsiteX8" fmla="*/ 0 w 967065"/>
              <a:gd name="connsiteY8" fmla="*/ 41763 h 4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065" h="417625">
                <a:moveTo>
                  <a:pt x="0" y="41763"/>
                </a:moveTo>
                <a:cubicBezTo>
                  <a:pt x="0" y="18698"/>
                  <a:pt x="18698" y="0"/>
                  <a:pt x="41763" y="0"/>
                </a:cubicBezTo>
                <a:lnTo>
                  <a:pt x="925303" y="0"/>
                </a:lnTo>
                <a:cubicBezTo>
                  <a:pt x="948368" y="0"/>
                  <a:pt x="967066" y="18698"/>
                  <a:pt x="967066" y="41763"/>
                </a:cubicBezTo>
                <a:cubicBezTo>
                  <a:pt x="967066" y="153130"/>
                  <a:pt x="967065" y="264496"/>
                  <a:pt x="967065" y="375863"/>
                </a:cubicBezTo>
                <a:cubicBezTo>
                  <a:pt x="967065" y="398928"/>
                  <a:pt x="948367" y="417626"/>
                  <a:pt x="925302" y="417626"/>
                </a:cubicBezTo>
                <a:lnTo>
                  <a:pt x="41763" y="417625"/>
                </a:lnTo>
                <a:cubicBezTo>
                  <a:pt x="18698" y="417625"/>
                  <a:pt x="0" y="398927"/>
                  <a:pt x="0" y="375862"/>
                </a:cubicBezTo>
                <a:lnTo>
                  <a:pt x="0" y="41763"/>
                </a:lnTo>
                <a:close/>
              </a:path>
            </a:pathLst>
          </a:custGeom>
          <a:solidFill>
            <a:srgbClr val="92D05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4142" tIns="54142" rIns="54142" bIns="54142" numCol="1" spcCol="1270" anchor="ctr" anchorCtr="0">
            <a:noAutofit/>
          </a:bodyPr>
          <a:lstStyle/>
          <a:p>
            <a:pPr marL="0" lvl="0" indent="0" algn="ctr" defTabSz="488950">
              <a:lnSpc>
                <a:spcPct val="90000"/>
              </a:lnSpc>
              <a:spcBef>
                <a:spcPct val="0"/>
              </a:spcBef>
              <a:spcAft>
                <a:spcPct val="35000"/>
              </a:spcAft>
              <a:buNone/>
            </a:pPr>
            <a:r>
              <a:rPr lang="en-US" sz="1200" kern="1200" dirty="0">
                <a:solidFill>
                  <a:sysClr val="window" lastClr="FFFFFF"/>
                </a:solidFill>
                <a:latin typeface="Calibri"/>
                <a:ea typeface="+mn-ea"/>
                <a:cs typeface="+mn-cs"/>
              </a:rPr>
              <a:t>Exclude and/or Include files</a:t>
            </a:r>
          </a:p>
        </p:txBody>
      </p:sp>
      <p:sp>
        <p:nvSpPr>
          <p:cNvPr id="9" name="Freeform: Shape 8">
            <a:extLst>
              <a:ext uri="{FF2B5EF4-FFF2-40B4-BE49-F238E27FC236}">
                <a16:creationId xmlns:a16="http://schemas.microsoft.com/office/drawing/2014/main" id="{ECC4527F-D6EB-4079-A0D4-B26A345D74C4}"/>
              </a:ext>
            </a:extLst>
          </p:cNvPr>
          <p:cNvSpPr/>
          <p:nvPr/>
        </p:nvSpPr>
        <p:spPr>
          <a:xfrm>
            <a:off x="10552843" y="2585647"/>
            <a:ext cx="187932" cy="156609"/>
          </a:xfrm>
          <a:custGeom>
            <a:avLst/>
            <a:gdLst>
              <a:gd name="connsiteX0" fmla="*/ 0 w 156609"/>
              <a:gd name="connsiteY0" fmla="*/ 37586 h 187931"/>
              <a:gd name="connsiteX1" fmla="*/ 78305 w 156609"/>
              <a:gd name="connsiteY1" fmla="*/ 37586 h 187931"/>
              <a:gd name="connsiteX2" fmla="*/ 78305 w 156609"/>
              <a:gd name="connsiteY2" fmla="*/ 0 h 187931"/>
              <a:gd name="connsiteX3" fmla="*/ 156609 w 156609"/>
              <a:gd name="connsiteY3" fmla="*/ 93966 h 187931"/>
              <a:gd name="connsiteX4" fmla="*/ 78305 w 156609"/>
              <a:gd name="connsiteY4" fmla="*/ 187931 h 187931"/>
              <a:gd name="connsiteX5" fmla="*/ 78305 w 156609"/>
              <a:gd name="connsiteY5" fmla="*/ 150345 h 187931"/>
              <a:gd name="connsiteX6" fmla="*/ 0 w 156609"/>
              <a:gd name="connsiteY6" fmla="*/ 150345 h 187931"/>
              <a:gd name="connsiteX7" fmla="*/ 0 w 156609"/>
              <a:gd name="connsiteY7" fmla="*/ 37586 h 18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09" h="187931">
                <a:moveTo>
                  <a:pt x="125287" y="0"/>
                </a:moveTo>
                <a:lnTo>
                  <a:pt x="125287" y="93966"/>
                </a:lnTo>
                <a:lnTo>
                  <a:pt x="156609" y="93966"/>
                </a:lnTo>
                <a:lnTo>
                  <a:pt x="78304" y="187931"/>
                </a:lnTo>
                <a:lnTo>
                  <a:pt x="0" y="93966"/>
                </a:lnTo>
                <a:lnTo>
                  <a:pt x="31322" y="93966"/>
                </a:lnTo>
                <a:lnTo>
                  <a:pt x="31322" y="0"/>
                </a:lnTo>
                <a:lnTo>
                  <a:pt x="125287" y="0"/>
                </a:lnTo>
                <a:close/>
              </a:path>
            </a:pathLst>
          </a:cu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37587" tIns="0" rIns="37586" bIns="46983"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 lastClr="FFFFFF"/>
              </a:solidFill>
              <a:latin typeface="Calibri"/>
              <a:ea typeface="+mn-ea"/>
              <a:cs typeface="+mn-cs"/>
            </a:endParaRPr>
          </a:p>
        </p:txBody>
      </p:sp>
      <p:sp>
        <p:nvSpPr>
          <p:cNvPr id="10" name="Freeform: Shape 9">
            <a:extLst>
              <a:ext uri="{FF2B5EF4-FFF2-40B4-BE49-F238E27FC236}">
                <a16:creationId xmlns:a16="http://schemas.microsoft.com/office/drawing/2014/main" id="{A92C9FC6-5C22-492E-9434-396444CEEFBC}"/>
              </a:ext>
            </a:extLst>
          </p:cNvPr>
          <p:cNvSpPr/>
          <p:nvPr/>
        </p:nvSpPr>
        <p:spPr>
          <a:xfrm>
            <a:off x="10054627" y="2768359"/>
            <a:ext cx="1184364" cy="443727"/>
          </a:xfrm>
          <a:custGeom>
            <a:avLst/>
            <a:gdLst>
              <a:gd name="connsiteX0" fmla="*/ 0 w 967065"/>
              <a:gd name="connsiteY0" fmla="*/ 41763 h 417625"/>
              <a:gd name="connsiteX1" fmla="*/ 41763 w 967065"/>
              <a:gd name="connsiteY1" fmla="*/ 0 h 417625"/>
              <a:gd name="connsiteX2" fmla="*/ 925303 w 967065"/>
              <a:gd name="connsiteY2" fmla="*/ 0 h 417625"/>
              <a:gd name="connsiteX3" fmla="*/ 967066 w 967065"/>
              <a:gd name="connsiteY3" fmla="*/ 41763 h 417625"/>
              <a:gd name="connsiteX4" fmla="*/ 967065 w 967065"/>
              <a:gd name="connsiteY4" fmla="*/ 375863 h 417625"/>
              <a:gd name="connsiteX5" fmla="*/ 925302 w 967065"/>
              <a:gd name="connsiteY5" fmla="*/ 417626 h 417625"/>
              <a:gd name="connsiteX6" fmla="*/ 41763 w 967065"/>
              <a:gd name="connsiteY6" fmla="*/ 417625 h 417625"/>
              <a:gd name="connsiteX7" fmla="*/ 0 w 967065"/>
              <a:gd name="connsiteY7" fmla="*/ 375862 h 417625"/>
              <a:gd name="connsiteX8" fmla="*/ 0 w 967065"/>
              <a:gd name="connsiteY8" fmla="*/ 41763 h 4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065" h="417625">
                <a:moveTo>
                  <a:pt x="0" y="41763"/>
                </a:moveTo>
                <a:cubicBezTo>
                  <a:pt x="0" y="18698"/>
                  <a:pt x="18698" y="0"/>
                  <a:pt x="41763" y="0"/>
                </a:cubicBezTo>
                <a:lnTo>
                  <a:pt x="925303" y="0"/>
                </a:lnTo>
                <a:cubicBezTo>
                  <a:pt x="948368" y="0"/>
                  <a:pt x="967066" y="18698"/>
                  <a:pt x="967066" y="41763"/>
                </a:cubicBezTo>
                <a:cubicBezTo>
                  <a:pt x="967066" y="153130"/>
                  <a:pt x="967065" y="264496"/>
                  <a:pt x="967065" y="375863"/>
                </a:cubicBezTo>
                <a:cubicBezTo>
                  <a:pt x="967065" y="398928"/>
                  <a:pt x="948367" y="417626"/>
                  <a:pt x="925302" y="417626"/>
                </a:cubicBezTo>
                <a:lnTo>
                  <a:pt x="41763" y="417625"/>
                </a:lnTo>
                <a:cubicBezTo>
                  <a:pt x="18698" y="417625"/>
                  <a:pt x="0" y="398927"/>
                  <a:pt x="0" y="375862"/>
                </a:cubicBezTo>
                <a:lnTo>
                  <a:pt x="0" y="41763"/>
                </a:lnTo>
                <a:close/>
              </a:path>
            </a:pathLst>
          </a:custGeom>
          <a:solidFill>
            <a:srgbClr val="92D050"/>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4142" tIns="54142" rIns="54142" bIns="54142" numCol="1" spcCol="1270" anchor="ctr" anchorCtr="0">
            <a:noAutofit/>
          </a:bodyPr>
          <a:lstStyle/>
          <a:p>
            <a:pPr marL="0" lvl="0" indent="0" algn="ctr" defTabSz="488950">
              <a:lnSpc>
                <a:spcPct val="90000"/>
              </a:lnSpc>
              <a:spcBef>
                <a:spcPct val="0"/>
              </a:spcBef>
              <a:spcAft>
                <a:spcPct val="35000"/>
              </a:spcAft>
              <a:buNone/>
            </a:pPr>
            <a:r>
              <a:rPr lang="en-US" sz="1200" kern="1200" dirty="0">
                <a:solidFill>
                  <a:sysClr val="window" lastClr="FFFFFF"/>
                </a:solidFill>
                <a:latin typeface="Calibri"/>
                <a:ea typeface="+mn-ea"/>
                <a:cs typeface="+mn-cs"/>
              </a:rPr>
              <a:t>Convert &amp; Pack</a:t>
            </a:r>
          </a:p>
        </p:txBody>
      </p:sp>
      <p:sp>
        <p:nvSpPr>
          <p:cNvPr id="12" name="Freeform: Shape 11">
            <a:extLst>
              <a:ext uri="{FF2B5EF4-FFF2-40B4-BE49-F238E27FC236}">
                <a16:creationId xmlns:a16="http://schemas.microsoft.com/office/drawing/2014/main" id="{3E11DE22-72D3-4F65-9ADB-6DE73DCC30DE}"/>
              </a:ext>
            </a:extLst>
          </p:cNvPr>
          <p:cNvSpPr/>
          <p:nvPr/>
        </p:nvSpPr>
        <p:spPr>
          <a:xfrm>
            <a:off x="10054628" y="3394798"/>
            <a:ext cx="1184363" cy="396744"/>
          </a:xfrm>
          <a:custGeom>
            <a:avLst/>
            <a:gdLst>
              <a:gd name="connsiteX0" fmla="*/ 0 w 967065"/>
              <a:gd name="connsiteY0" fmla="*/ 41763 h 417625"/>
              <a:gd name="connsiteX1" fmla="*/ 41763 w 967065"/>
              <a:gd name="connsiteY1" fmla="*/ 0 h 417625"/>
              <a:gd name="connsiteX2" fmla="*/ 925303 w 967065"/>
              <a:gd name="connsiteY2" fmla="*/ 0 h 417625"/>
              <a:gd name="connsiteX3" fmla="*/ 967066 w 967065"/>
              <a:gd name="connsiteY3" fmla="*/ 41763 h 417625"/>
              <a:gd name="connsiteX4" fmla="*/ 967065 w 967065"/>
              <a:gd name="connsiteY4" fmla="*/ 375863 h 417625"/>
              <a:gd name="connsiteX5" fmla="*/ 925302 w 967065"/>
              <a:gd name="connsiteY5" fmla="*/ 417626 h 417625"/>
              <a:gd name="connsiteX6" fmla="*/ 41763 w 967065"/>
              <a:gd name="connsiteY6" fmla="*/ 417625 h 417625"/>
              <a:gd name="connsiteX7" fmla="*/ 0 w 967065"/>
              <a:gd name="connsiteY7" fmla="*/ 375862 h 417625"/>
              <a:gd name="connsiteX8" fmla="*/ 0 w 967065"/>
              <a:gd name="connsiteY8" fmla="*/ 41763 h 4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065" h="417625">
                <a:moveTo>
                  <a:pt x="0" y="41763"/>
                </a:moveTo>
                <a:cubicBezTo>
                  <a:pt x="0" y="18698"/>
                  <a:pt x="18698" y="0"/>
                  <a:pt x="41763" y="0"/>
                </a:cubicBezTo>
                <a:lnTo>
                  <a:pt x="925303" y="0"/>
                </a:lnTo>
                <a:cubicBezTo>
                  <a:pt x="948368" y="0"/>
                  <a:pt x="967066" y="18698"/>
                  <a:pt x="967066" y="41763"/>
                </a:cubicBezTo>
                <a:cubicBezTo>
                  <a:pt x="967066" y="153130"/>
                  <a:pt x="967065" y="264496"/>
                  <a:pt x="967065" y="375863"/>
                </a:cubicBezTo>
                <a:cubicBezTo>
                  <a:pt x="967065" y="398928"/>
                  <a:pt x="948367" y="417626"/>
                  <a:pt x="925302" y="417626"/>
                </a:cubicBezTo>
                <a:lnTo>
                  <a:pt x="41763" y="417625"/>
                </a:lnTo>
                <a:cubicBezTo>
                  <a:pt x="18698" y="417625"/>
                  <a:pt x="0" y="398927"/>
                  <a:pt x="0" y="375862"/>
                </a:cubicBezTo>
                <a:lnTo>
                  <a:pt x="0" y="41763"/>
                </a:lnTo>
                <a:close/>
              </a:path>
            </a:pathLst>
          </a:custGeom>
          <a:solidFill>
            <a:srgbClr val="469ECB"/>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4142" tIns="54142" rIns="54142" bIns="54142" numCol="1" spcCol="1270" anchor="ctr" anchorCtr="0">
            <a:noAutofit/>
          </a:bodyPr>
          <a:lstStyle/>
          <a:p>
            <a:pPr marL="0" lvl="0" indent="0" algn="ctr" defTabSz="488950">
              <a:lnSpc>
                <a:spcPct val="90000"/>
              </a:lnSpc>
              <a:spcBef>
                <a:spcPct val="0"/>
              </a:spcBef>
              <a:spcAft>
                <a:spcPct val="35000"/>
              </a:spcAft>
              <a:buNone/>
            </a:pPr>
            <a:r>
              <a:rPr lang="en-US" sz="1200" i="1" kern="1200" dirty="0">
                <a:solidFill>
                  <a:sysClr val="window" lastClr="FFFFFF"/>
                </a:solidFill>
                <a:latin typeface="Calibri"/>
                <a:ea typeface="+mn-ea"/>
                <a:cs typeface="+mn-cs"/>
              </a:rPr>
              <a:t>Upload </a:t>
            </a:r>
          </a:p>
        </p:txBody>
      </p:sp>
      <p:sp>
        <p:nvSpPr>
          <p:cNvPr id="20" name="Freeform: Shape 19">
            <a:extLst>
              <a:ext uri="{FF2B5EF4-FFF2-40B4-BE49-F238E27FC236}">
                <a16:creationId xmlns:a16="http://schemas.microsoft.com/office/drawing/2014/main" id="{76274920-45F2-4ED5-BA50-5797BF304238}"/>
              </a:ext>
            </a:extLst>
          </p:cNvPr>
          <p:cNvSpPr/>
          <p:nvPr/>
        </p:nvSpPr>
        <p:spPr>
          <a:xfrm>
            <a:off x="10054629" y="6057364"/>
            <a:ext cx="1184361" cy="474272"/>
          </a:xfrm>
          <a:custGeom>
            <a:avLst/>
            <a:gdLst>
              <a:gd name="connsiteX0" fmla="*/ 0 w 967065"/>
              <a:gd name="connsiteY0" fmla="*/ 41763 h 417625"/>
              <a:gd name="connsiteX1" fmla="*/ 41763 w 967065"/>
              <a:gd name="connsiteY1" fmla="*/ 0 h 417625"/>
              <a:gd name="connsiteX2" fmla="*/ 925303 w 967065"/>
              <a:gd name="connsiteY2" fmla="*/ 0 h 417625"/>
              <a:gd name="connsiteX3" fmla="*/ 967066 w 967065"/>
              <a:gd name="connsiteY3" fmla="*/ 41763 h 417625"/>
              <a:gd name="connsiteX4" fmla="*/ 967065 w 967065"/>
              <a:gd name="connsiteY4" fmla="*/ 375863 h 417625"/>
              <a:gd name="connsiteX5" fmla="*/ 925302 w 967065"/>
              <a:gd name="connsiteY5" fmla="*/ 417626 h 417625"/>
              <a:gd name="connsiteX6" fmla="*/ 41763 w 967065"/>
              <a:gd name="connsiteY6" fmla="*/ 417625 h 417625"/>
              <a:gd name="connsiteX7" fmla="*/ 0 w 967065"/>
              <a:gd name="connsiteY7" fmla="*/ 375862 h 417625"/>
              <a:gd name="connsiteX8" fmla="*/ 0 w 967065"/>
              <a:gd name="connsiteY8" fmla="*/ 41763 h 4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065" h="417625">
                <a:moveTo>
                  <a:pt x="0" y="41763"/>
                </a:moveTo>
                <a:cubicBezTo>
                  <a:pt x="0" y="18698"/>
                  <a:pt x="18698" y="0"/>
                  <a:pt x="41763" y="0"/>
                </a:cubicBezTo>
                <a:lnTo>
                  <a:pt x="925303" y="0"/>
                </a:lnTo>
                <a:cubicBezTo>
                  <a:pt x="948368" y="0"/>
                  <a:pt x="967066" y="18698"/>
                  <a:pt x="967066" y="41763"/>
                </a:cubicBezTo>
                <a:cubicBezTo>
                  <a:pt x="967066" y="153130"/>
                  <a:pt x="967065" y="264496"/>
                  <a:pt x="967065" y="375863"/>
                </a:cubicBezTo>
                <a:cubicBezTo>
                  <a:pt x="967065" y="398928"/>
                  <a:pt x="948367" y="417626"/>
                  <a:pt x="925302" y="417626"/>
                </a:cubicBezTo>
                <a:lnTo>
                  <a:pt x="41763" y="417625"/>
                </a:lnTo>
                <a:cubicBezTo>
                  <a:pt x="18698" y="417625"/>
                  <a:pt x="0" y="398927"/>
                  <a:pt x="0" y="375862"/>
                </a:cubicBezTo>
                <a:lnTo>
                  <a:pt x="0" y="41763"/>
                </a:lnTo>
                <a:close/>
              </a:path>
            </a:pathLst>
          </a:custGeom>
          <a:solidFill>
            <a:srgbClr val="469ECB"/>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4142" tIns="54142" rIns="54142" bIns="54142" numCol="1" spcCol="1270" anchor="ctr" anchorCtr="0">
            <a:noAutofit/>
          </a:bodyPr>
          <a:lstStyle/>
          <a:p>
            <a:pPr marL="0" lvl="0" indent="0" algn="ctr" defTabSz="488950">
              <a:lnSpc>
                <a:spcPct val="90000"/>
              </a:lnSpc>
              <a:spcBef>
                <a:spcPct val="0"/>
              </a:spcBef>
              <a:spcAft>
                <a:spcPct val="35000"/>
              </a:spcAft>
              <a:buNone/>
            </a:pPr>
            <a:r>
              <a:rPr lang="en-US" sz="1200" i="1" kern="1200" dirty="0">
                <a:solidFill>
                  <a:sysClr val="window" lastClr="FFFFFF"/>
                </a:solidFill>
                <a:latin typeface="Calibri"/>
                <a:ea typeface="+mn-ea"/>
                <a:cs typeface="+mn-cs"/>
              </a:rPr>
              <a:t>Download output</a:t>
            </a:r>
          </a:p>
        </p:txBody>
      </p:sp>
      <p:sp>
        <p:nvSpPr>
          <p:cNvPr id="21" name="Flowchart: Multidocument 20">
            <a:extLst>
              <a:ext uri="{FF2B5EF4-FFF2-40B4-BE49-F238E27FC236}">
                <a16:creationId xmlns:a16="http://schemas.microsoft.com/office/drawing/2014/main" id="{69BEC424-BA4B-4081-9046-4F6A99C35763}"/>
              </a:ext>
            </a:extLst>
          </p:cNvPr>
          <p:cNvSpPr/>
          <p:nvPr/>
        </p:nvSpPr>
        <p:spPr>
          <a:xfrm>
            <a:off x="9773684" y="168533"/>
            <a:ext cx="1746250" cy="1208702"/>
          </a:xfrm>
          <a:prstGeom prst="flowChartMultidocument">
            <a:avLst/>
          </a:prstGeom>
          <a:solidFill>
            <a:srgbClr val="00AAB8"/>
          </a:solidFill>
          <a:ln w="25400" cap="flat" cmpd="sng" algn="ctr">
            <a:solidFill>
              <a:srgbClr val="4F81BD">
                <a:shade val="50000"/>
              </a:srgbClr>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40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Calibri"/>
                <a:ea typeface="Calibri" panose="020F0502020204030204" pitchFamily="34" charset="0"/>
                <a:cs typeface="Times New Roman" panose="02020603050405020304" pitchFamily="18" charset="0"/>
              </a:rPr>
              <a:t>On Premises</a:t>
            </a:r>
          </a:p>
          <a:p>
            <a:pPr marL="0" marR="0" lvl="0" indent="0" algn="ctr" defTabSz="914400" eaLnBrk="1" fontAlgn="auto" latinLnBrk="0" hangingPunct="1">
              <a:lnSpc>
                <a:spcPct val="100000"/>
              </a:lnSpc>
              <a:spcBef>
                <a:spcPts val="600"/>
              </a:spcBef>
              <a:spcAft>
                <a:spcPts val="400"/>
              </a:spcAft>
              <a:buClrTx/>
              <a:buSzTx/>
              <a:buFontTx/>
              <a:buNone/>
              <a:tabLst/>
              <a:defRPr/>
            </a:pPr>
            <a:r>
              <a:rPr lang="en-US" sz="1400" kern="0" dirty="0">
                <a:solidFill>
                  <a:sysClr val="window" lastClr="FFFFFF"/>
                </a:solidFill>
                <a:latin typeface="Calibri"/>
                <a:ea typeface="Calibri" panose="020F0502020204030204" pitchFamily="34" charset="0"/>
                <a:cs typeface="Times New Roman" panose="02020603050405020304" pitchFamily="18" charset="0"/>
              </a:rPr>
              <a:t>Reference </a:t>
            </a:r>
            <a:r>
              <a:rPr lang="en-US" sz="1400" kern="0" dirty="0" err="1">
                <a:solidFill>
                  <a:sysClr val="window" lastClr="FFFFFF"/>
                </a:solidFill>
                <a:latin typeface="Calibri"/>
                <a:ea typeface="Calibri" panose="020F0502020204030204" pitchFamily="34" charset="0"/>
                <a:cs typeface="Times New Roman" panose="02020603050405020304" pitchFamily="18" charset="0"/>
              </a:rPr>
              <a:t>TestCase</a:t>
            </a:r>
            <a:endParaRPr kumimoji="0" lang="en-US" sz="1400" b="0" i="0" u="none" strike="noStrike" kern="0" cap="none" spc="0" normalizeH="0" baseline="0" noProof="0" dirty="0">
              <a:ln>
                <a:noFill/>
              </a:ln>
              <a:solidFill>
                <a:sysClr val="window" lastClr="FFFFFF"/>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Freeform: Shape 21">
            <a:extLst>
              <a:ext uri="{FF2B5EF4-FFF2-40B4-BE49-F238E27FC236}">
                <a16:creationId xmlns:a16="http://schemas.microsoft.com/office/drawing/2014/main" id="{7F543092-AAEC-4EA5-BFA5-35286E1E2596}"/>
              </a:ext>
            </a:extLst>
          </p:cNvPr>
          <p:cNvSpPr/>
          <p:nvPr/>
        </p:nvSpPr>
        <p:spPr>
          <a:xfrm>
            <a:off x="10552843" y="3212086"/>
            <a:ext cx="187932" cy="156609"/>
          </a:xfrm>
          <a:custGeom>
            <a:avLst/>
            <a:gdLst>
              <a:gd name="connsiteX0" fmla="*/ 0 w 156609"/>
              <a:gd name="connsiteY0" fmla="*/ 37586 h 187931"/>
              <a:gd name="connsiteX1" fmla="*/ 78305 w 156609"/>
              <a:gd name="connsiteY1" fmla="*/ 37586 h 187931"/>
              <a:gd name="connsiteX2" fmla="*/ 78305 w 156609"/>
              <a:gd name="connsiteY2" fmla="*/ 0 h 187931"/>
              <a:gd name="connsiteX3" fmla="*/ 156609 w 156609"/>
              <a:gd name="connsiteY3" fmla="*/ 93966 h 187931"/>
              <a:gd name="connsiteX4" fmla="*/ 78305 w 156609"/>
              <a:gd name="connsiteY4" fmla="*/ 187931 h 187931"/>
              <a:gd name="connsiteX5" fmla="*/ 78305 w 156609"/>
              <a:gd name="connsiteY5" fmla="*/ 150345 h 187931"/>
              <a:gd name="connsiteX6" fmla="*/ 0 w 156609"/>
              <a:gd name="connsiteY6" fmla="*/ 150345 h 187931"/>
              <a:gd name="connsiteX7" fmla="*/ 0 w 156609"/>
              <a:gd name="connsiteY7" fmla="*/ 37586 h 18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09" h="187931">
                <a:moveTo>
                  <a:pt x="125287" y="0"/>
                </a:moveTo>
                <a:lnTo>
                  <a:pt x="125287" y="93966"/>
                </a:lnTo>
                <a:lnTo>
                  <a:pt x="156609" y="93966"/>
                </a:lnTo>
                <a:lnTo>
                  <a:pt x="78304" y="187931"/>
                </a:lnTo>
                <a:lnTo>
                  <a:pt x="0" y="93966"/>
                </a:lnTo>
                <a:lnTo>
                  <a:pt x="31322" y="93966"/>
                </a:lnTo>
                <a:lnTo>
                  <a:pt x="31322" y="0"/>
                </a:lnTo>
                <a:lnTo>
                  <a:pt x="125287" y="0"/>
                </a:lnTo>
                <a:close/>
              </a:path>
            </a:pathLst>
          </a:cu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37587" tIns="0" rIns="37586" bIns="46983"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 lastClr="FFFFFF"/>
              </a:solidFill>
              <a:latin typeface="Calibri"/>
              <a:ea typeface="+mn-ea"/>
              <a:cs typeface="+mn-cs"/>
            </a:endParaRPr>
          </a:p>
        </p:txBody>
      </p:sp>
      <p:grpSp>
        <p:nvGrpSpPr>
          <p:cNvPr id="5" name="Group 4">
            <a:extLst>
              <a:ext uri="{FF2B5EF4-FFF2-40B4-BE49-F238E27FC236}">
                <a16:creationId xmlns:a16="http://schemas.microsoft.com/office/drawing/2014/main" id="{3A3E4186-982E-4732-AF8F-FCC50A8A303C}"/>
              </a:ext>
            </a:extLst>
          </p:cNvPr>
          <p:cNvGrpSpPr/>
          <p:nvPr/>
        </p:nvGrpSpPr>
        <p:grpSpPr>
          <a:xfrm>
            <a:off x="9633729" y="4068805"/>
            <a:ext cx="2026160" cy="1746471"/>
            <a:chOff x="10160837" y="3399425"/>
            <a:chExt cx="2026160" cy="1746471"/>
          </a:xfrm>
          <a:solidFill>
            <a:schemeClr val="accent2">
              <a:lumMod val="40000"/>
              <a:lumOff val="60000"/>
            </a:schemeClr>
          </a:solidFill>
        </p:grpSpPr>
        <p:sp>
          <p:nvSpPr>
            <p:cNvPr id="23" name="Cloud 22">
              <a:extLst>
                <a:ext uri="{FF2B5EF4-FFF2-40B4-BE49-F238E27FC236}">
                  <a16:creationId xmlns:a16="http://schemas.microsoft.com/office/drawing/2014/main" id="{C9CF3BE9-3274-47ED-9368-010EE78D98A4}"/>
                </a:ext>
              </a:extLst>
            </p:cNvPr>
            <p:cNvSpPr/>
            <p:nvPr/>
          </p:nvSpPr>
          <p:spPr>
            <a:xfrm>
              <a:off x="10160837" y="3399425"/>
              <a:ext cx="2026160" cy="1746471"/>
            </a:xfrm>
            <a:prstGeom prst="cloud">
              <a:avLst/>
            </a:prstGeom>
            <a:solidFill>
              <a:srgbClr val="244289"/>
            </a:solidFill>
            <a:ln w="25400" cap="flat" cmpd="sng" algn="ctr">
              <a:solidFill>
                <a:srgbClr val="244289"/>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600"/>
                </a:spcBef>
                <a:spcAft>
                  <a:spcPts val="400"/>
                </a:spcAft>
                <a:buClrTx/>
                <a:buSzTx/>
                <a:buFontTx/>
                <a:buNone/>
                <a:tabLst/>
                <a:defRPr/>
              </a:pPr>
              <a:endParaRPr lang="en-US" sz="1400" kern="0" dirty="0">
                <a:solidFill>
                  <a:schemeClr val="bg1"/>
                </a:solidFill>
                <a:latin typeface="Calibri"/>
                <a:ea typeface="Calibri" panose="020F0502020204030204" pitchFamily="34" charset="0"/>
                <a:cs typeface="Times New Roman" panose="02020603050405020304" pitchFamily="18" charset="0"/>
              </a:endParaRPr>
            </a:p>
          </p:txBody>
        </p:sp>
        <p:sp>
          <p:nvSpPr>
            <p:cNvPr id="14" name="Freeform: Shape 13">
              <a:extLst>
                <a:ext uri="{FF2B5EF4-FFF2-40B4-BE49-F238E27FC236}">
                  <a16:creationId xmlns:a16="http://schemas.microsoft.com/office/drawing/2014/main" id="{AA0E378F-6858-4F5D-AC33-D99BE902FD4C}"/>
                </a:ext>
              </a:extLst>
            </p:cNvPr>
            <p:cNvSpPr/>
            <p:nvPr/>
          </p:nvSpPr>
          <p:spPr>
            <a:xfrm>
              <a:off x="10529863" y="3782747"/>
              <a:ext cx="1184362" cy="370641"/>
            </a:xfrm>
            <a:custGeom>
              <a:avLst/>
              <a:gdLst>
                <a:gd name="connsiteX0" fmla="*/ 0 w 967065"/>
                <a:gd name="connsiteY0" fmla="*/ 41763 h 417625"/>
                <a:gd name="connsiteX1" fmla="*/ 41763 w 967065"/>
                <a:gd name="connsiteY1" fmla="*/ 0 h 417625"/>
                <a:gd name="connsiteX2" fmla="*/ 925303 w 967065"/>
                <a:gd name="connsiteY2" fmla="*/ 0 h 417625"/>
                <a:gd name="connsiteX3" fmla="*/ 967066 w 967065"/>
                <a:gd name="connsiteY3" fmla="*/ 41763 h 417625"/>
                <a:gd name="connsiteX4" fmla="*/ 967065 w 967065"/>
                <a:gd name="connsiteY4" fmla="*/ 375863 h 417625"/>
                <a:gd name="connsiteX5" fmla="*/ 925302 w 967065"/>
                <a:gd name="connsiteY5" fmla="*/ 417626 h 417625"/>
                <a:gd name="connsiteX6" fmla="*/ 41763 w 967065"/>
                <a:gd name="connsiteY6" fmla="*/ 417625 h 417625"/>
                <a:gd name="connsiteX7" fmla="*/ 0 w 967065"/>
                <a:gd name="connsiteY7" fmla="*/ 375862 h 417625"/>
                <a:gd name="connsiteX8" fmla="*/ 0 w 967065"/>
                <a:gd name="connsiteY8" fmla="*/ 41763 h 4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065" h="417625">
                  <a:moveTo>
                    <a:pt x="0" y="41763"/>
                  </a:moveTo>
                  <a:cubicBezTo>
                    <a:pt x="0" y="18698"/>
                    <a:pt x="18698" y="0"/>
                    <a:pt x="41763" y="0"/>
                  </a:cubicBezTo>
                  <a:lnTo>
                    <a:pt x="925303" y="0"/>
                  </a:lnTo>
                  <a:cubicBezTo>
                    <a:pt x="948368" y="0"/>
                    <a:pt x="967066" y="18698"/>
                    <a:pt x="967066" y="41763"/>
                  </a:cubicBezTo>
                  <a:cubicBezTo>
                    <a:pt x="967066" y="153130"/>
                    <a:pt x="967065" y="264496"/>
                    <a:pt x="967065" y="375863"/>
                  </a:cubicBezTo>
                  <a:cubicBezTo>
                    <a:pt x="967065" y="398928"/>
                    <a:pt x="948367" y="417626"/>
                    <a:pt x="925302" y="417626"/>
                  </a:cubicBezTo>
                  <a:lnTo>
                    <a:pt x="41763" y="417625"/>
                  </a:lnTo>
                  <a:cubicBezTo>
                    <a:pt x="18698" y="417625"/>
                    <a:pt x="0" y="398927"/>
                    <a:pt x="0" y="375862"/>
                  </a:cubicBezTo>
                  <a:lnTo>
                    <a:pt x="0" y="41763"/>
                  </a:lnTo>
                  <a:close/>
                </a:path>
              </a:pathLst>
            </a:custGeom>
            <a:solidFill>
              <a:srgbClr val="244289"/>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4142" tIns="54142" rIns="54142" bIns="54142" numCol="1" spcCol="1270" anchor="ctr" anchorCtr="0">
              <a:noAutofit/>
            </a:bodyPr>
            <a:lstStyle/>
            <a:p>
              <a:pPr marL="0" lvl="0" indent="0" algn="ctr" defTabSz="488950">
                <a:lnSpc>
                  <a:spcPct val="90000"/>
                </a:lnSpc>
                <a:spcBef>
                  <a:spcPct val="0"/>
                </a:spcBef>
                <a:spcAft>
                  <a:spcPct val="35000"/>
                </a:spcAft>
                <a:buNone/>
              </a:pPr>
              <a:r>
                <a:rPr lang="en-US" sz="1200" kern="1200" dirty="0">
                  <a:solidFill>
                    <a:schemeClr val="bg1"/>
                  </a:solidFill>
                  <a:latin typeface="Calibri"/>
                  <a:ea typeface="+mn-ea"/>
                  <a:cs typeface="+mn-cs"/>
                </a:rPr>
                <a:t>Unpack</a:t>
              </a:r>
            </a:p>
          </p:txBody>
        </p:sp>
        <p:sp>
          <p:nvSpPr>
            <p:cNvPr id="16" name="Freeform: Shape 15">
              <a:extLst>
                <a:ext uri="{FF2B5EF4-FFF2-40B4-BE49-F238E27FC236}">
                  <a16:creationId xmlns:a16="http://schemas.microsoft.com/office/drawing/2014/main" id="{2CB72D39-7B0B-4FC3-8B29-9F51049CEC7E}"/>
                </a:ext>
              </a:extLst>
            </p:cNvPr>
            <p:cNvSpPr/>
            <p:nvPr/>
          </p:nvSpPr>
          <p:spPr>
            <a:xfrm>
              <a:off x="10538036" y="4313171"/>
              <a:ext cx="1184362" cy="443727"/>
            </a:xfrm>
            <a:custGeom>
              <a:avLst/>
              <a:gdLst>
                <a:gd name="connsiteX0" fmla="*/ 0 w 967065"/>
                <a:gd name="connsiteY0" fmla="*/ 41763 h 417625"/>
                <a:gd name="connsiteX1" fmla="*/ 41763 w 967065"/>
                <a:gd name="connsiteY1" fmla="*/ 0 h 417625"/>
                <a:gd name="connsiteX2" fmla="*/ 925303 w 967065"/>
                <a:gd name="connsiteY2" fmla="*/ 0 h 417625"/>
                <a:gd name="connsiteX3" fmla="*/ 967066 w 967065"/>
                <a:gd name="connsiteY3" fmla="*/ 41763 h 417625"/>
                <a:gd name="connsiteX4" fmla="*/ 967065 w 967065"/>
                <a:gd name="connsiteY4" fmla="*/ 375863 h 417625"/>
                <a:gd name="connsiteX5" fmla="*/ 925302 w 967065"/>
                <a:gd name="connsiteY5" fmla="*/ 417626 h 417625"/>
                <a:gd name="connsiteX6" fmla="*/ 41763 w 967065"/>
                <a:gd name="connsiteY6" fmla="*/ 417625 h 417625"/>
                <a:gd name="connsiteX7" fmla="*/ 0 w 967065"/>
                <a:gd name="connsiteY7" fmla="*/ 375862 h 417625"/>
                <a:gd name="connsiteX8" fmla="*/ 0 w 967065"/>
                <a:gd name="connsiteY8" fmla="*/ 41763 h 41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7065" h="417625">
                  <a:moveTo>
                    <a:pt x="0" y="41763"/>
                  </a:moveTo>
                  <a:cubicBezTo>
                    <a:pt x="0" y="18698"/>
                    <a:pt x="18698" y="0"/>
                    <a:pt x="41763" y="0"/>
                  </a:cubicBezTo>
                  <a:lnTo>
                    <a:pt x="925303" y="0"/>
                  </a:lnTo>
                  <a:cubicBezTo>
                    <a:pt x="948368" y="0"/>
                    <a:pt x="967066" y="18698"/>
                    <a:pt x="967066" y="41763"/>
                  </a:cubicBezTo>
                  <a:cubicBezTo>
                    <a:pt x="967066" y="153130"/>
                    <a:pt x="967065" y="264496"/>
                    <a:pt x="967065" y="375863"/>
                  </a:cubicBezTo>
                  <a:cubicBezTo>
                    <a:pt x="967065" y="398928"/>
                    <a:pt x="948367" y="417626"/>
                    <a:pt x="925302" y="417626"/>
                  </a:cubicBezTo>
                  <a:lnTo>
                    <a:pt x="41763" y="417625"/>
                  </a:lnTo>
                  <a:cubicBezTo>
                    <a:pt x="18698" y="417625"/>
                    <a:pt x="0" y="398927"/>
                    <a:pt x="0" y="375862"/>
                  </a:cubicBezTo>
                  <a:lnTo>
                    <a:pt x="0" y="41763"/>
                  </a:lnTo>
                  <a:close/>
                </a:path>
              </a:pathLst>
            </a:custGeom>
            <a:solidFill>
              <a:srgbClr val="244289"/>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lt1"/>
            </a:fontRef>
          </p:style>
          <p:txBody>
            <a:bodyPr spcFirstLastPara="0" vert="horz" wrap="square" lIns="54142" tIns="54142" rIns="54142" bIns="54142" numCol="1" spcCol="1270" anchor="ctr" anchorCtr="0">
              <a:noAutofit/>
            </a:bodyPr>
            <a:lstStyle/>
            <a:p>
              <a:pPr marL="0" lvl="0" indent="0" algn="ctr" defTabSz="488950">
                <a:lnSpc>
                  <a:spcPct val="90000"/>
                </a:lnSpc>
                <a:spcBef>
                  <a:spcPct val="0"/>
                </a:spcBef>
                <a:spcAft>
                  <a:spcPct val="35000"/>
                </a:spcAft>
                <a:buNone/>
              </a:pPr>
              <a:r>
                <a:rPr lang="en-US" sz="1200" kern="1200" dirty="0">
                  <a:solidFill>
                    <a:schemeClr val="bg1"/>
                  </a:solidFill>
                  <a:latin typeface="Calibri"/>
                  <a:ea typeface="+mn-ea"/>
                  <a:cs typeface="+mn-cs"/>
                </a:rPr>
                <a:t>Run Tool</a:t>
              </a:r>
            </a:p>
          </p:txBody>
        </p:sp>
      </p:grpSp>
      <p:sp>
        <p:nvSpPr>
          <p:cNvPr id="28" name="Freeform: Shape 27">
            <a:extLst>
              <a:ext uri="{FF2B5EF4-FFF2-40B4-BE49-F238E27FC236}">
                <a16:creationId xmlns:a16="http://schemas.microsoft.com/office/drawing/2014/main" id="{6D072CF5-61A2-4AE0-A1C9-AF3B7BB18369}"/>
              </a:ext>
            </a:extLst>
          </p:cNvPr>
          <p:cNvSpPr/>
          <p:nvPr/>
        </p:nvSpPr>
        <p:spPr>
          <a:xfrm>
            <a:off x="10552843" y="3821687"/>
            <a:ext cx="187932" cy="156609"/>
          </a:xfrm>
          <a:custGeom>
            <a:avLst/>
            <a:gdLst>
              <a:gd name="connsiteX0" fmla="*/ 0 w 156609"/>
              <a:gd name="connsiteY0" fmla="*/ 37586 h 187931"/>
              <a:gd name="connsiteX1" fmla="*/ 78305 w 156609"/>
              <a:gd name="connsiteY1" fmla="*/ 37586 h 187931"/>
              <a:gd name="connsiteX2" fmla="*/ 78305 w 156609"/>
              <a:gd name="connsiteY2" fmla="*/ 0 h 187931"/>
              <a:gd name="connsiteX3" fmla="*/ 156609 w 156609"/>
              <a:gd name="connsiteY3" fmla="*/ 93966 h 187931"/>
              <a:gd name="connsiteX4" fmla="*/ 78305 w 156609"/>
              <a:gd name="connsiteY4" fmla="*/ 187931 h 187931"/>
              <a:gd name="connsiteX5" fmla="*/ 78305 w 156609"/>
              <a:gd name="connsiteY5" fmla="*/ 150345 h 187931"/>
              <a:gd name="connsiteX6" fmla="*/ 0 w 156609"/>
              <a:gd name="connsiteY6" fmla="*/ 150345 h 187931"/>
              <a:gd name="connsiteX7" fmla="*/ 0 w 156609"/>
              <a:gd name="connsiteY7" fmla="*/ 37586 h 18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09" h="187931">
                <a:moveTo>
                  <a:pt x="125287" y="0"/>
                </a:moveTo>
                <a:lnTo>
                  <a:pt x="125287" y="93966"/>
                </a:lnTo>
                <a:lnTo>
                  <a:pt x="156609" y="93966"/>
                </a:lnTo>
                <a:lnTo>
                  <a:pt x="78304" y="187931"/>
                </a:lnTo>
                <a:lnTo>
                  <a:pt x="0" y="93966"/>
                </a:lnTo>
                <a:lnTo>
                  <a:pt x="31322" y="93966"/>
                </a:lnTo>
                <a:lnTo>
                  <a:pt x="31322" y="0"/>
                </a:lnTo>
                <a:lnTo>
                  <a:pt x="125287" y="0"/>
                </a:lnTo>
                <a:close/>
              </a:path>
            </a:pathLst>
          </a:custGeom>
          <a:solidFill>
            <a:srgbClr val="469ECB"/>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37587" tIns="0" rIns="37586" bIns="46983"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 lastClr="FFFFFF"/>
              </a:solidFill>
              <a:latin typeface="Calibri"/>
              <a:ea typeface="+mn-ea"/>
              <a:cs typeface="+mn-cs"/>
            </a:endParaRPr>
          </a:p>
        </p:txBody>
      </p:sp>
      <p:sp>
        <p:nvSpPr>
          <p:cNvPr id="29" name="Freeform: Shape 28">
            <a:extLst>
              <a:ext uri="{FF2B5EF4-FFF2-40B4-BE49-F238E27FC236}">
                <a16:creationId xmlns:a16="http://schemas.microsoft.com/office/drawing/2014/main" id="{398036CD-D228-4734-9B44-938E71A800B6}"/>
              </a:ext>
            </a:extLst>
          </p:cNvPr>
          <p:cNvSpPr/>
          <p:nvPr/>
        </p:nvSpPr>
        <p:spPr>
          <a:xfrm>
            <a:off x="10552843" y="5859243"/>
            <a:ext cx="187932" cy="156609"/>
          </a:xfrm>
          <a:custGeom>
            <a:avLst/>
            <a:gdLst>
              <a:gd name="connsiteX0" fmla="*/ 0 w 156609"/>
              <a:gd name="connsiteY0" fmla="*/ 37586 h 187931"/>
              <a:gd name="connsiteX1" fmla="*/ 78305 w 156609"/>
              <a:gd name="connsiteY1" fmla="*/ 37586 h 187931"/>
              <a:gd name="connsiteX2" fmla="*/ 78305 w 156609"/>
              <a:gd name="connsiteY2" fmla="*/ 0 h 187931"/>
              <a:gd name="connsiteX3" fmla="*/ 156609 w 156609"/>
              <a:gd name="connsiteY3" fmla="*/ 93966 h 187931"/>
              <a:gd name="connsiteX4" fmla="*/ 78305 w 156609"/>
              <a:gd name="connsiteY4" fmla="*/ 187931 h 187931"/>
              <a:gd name="connsiteX5" fmla="*/ 78305 w 156609"/>
              <a:gd name="connsiteY5" fmla="*/ 150345 h 187931"/>
              <a:gd name="connsiteX6" fmla="*/ 0 w 156609"/>
              <a:gd name="connsiteY6" fmla="*/ 150345 h 187931"/>
              <a:gd name="connsiteX7" fmla="*/ 0 w 156609"/>
              <a:gd name="connsiteY7" fmla="*/ 37586 h 18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09" h="187931">
                <a:moveTo>
                  <a:pt x="125287" y="0"/>
                </a:moveTo>
                <a:lnTo>
                  <a:pt x="125287" y="93966"/>
                </a:lnTo>
                <a:lnTo>
                  <a:pt x="156609" y="93966"/>
                </a:lnTo>
                <a:lnTo>
                  <a:pt x="78304" y="187931"/>
                </a:lnTo>
                <a:lnTo>
                  <a:pt x="0" y="93966"/>
                </a:lnTo>
                <a:lnTo>
                  <a:pt x="31322" y="93966"/>
                </a:lnTo>
                <a:lnTo>
                  <a:pt x="31322" y="0"/>
                </a:lnTo>
                <a:lnTo>
                  <a:pt x="125287" y="0"/>
                </a:lnTo>
                <a:close/>
              </a:path>
            </a:pathLst>
          </a:custGeom>
          <a:solidFill>
            <a:srgbClr val="469ECB"/>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37587" tIns="0" rIns="37586" bIns="46983"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 lastClr="FFFFFF"/>
              </a:solidFill>
              <a:latin typeface="Calibri"/>
              <a:ea typeface="+mn-ea"/>
              <a:cs typeface="+mn-cs"/>
            </a:endParaRPr>
          </a:p>
        </p:txBody>
      </p:sp>
      <p:sp>
        <p:nvSpPr>
          <p:cNvPr id="30" name="Freeform: Shape 29">
            <a:extLst>
              <a:ext uri="{FF2B5EF4-FFF2-40B4-BE49-F238E27FC236}">
                <a16:creationId xmlns:a16="http://schemas.microsoft.com/office/drawing/2014/main" id="{951F0DE7-3ACA-4511-9BBD-A9C6F7FE77D7}"/>
              </a:ext>
            </a:extLst>
          </p:cNvPr>
          <p:cNvSpPr/>
          <p:nvPr/>
        </p:nvSpPr>
        <p:spPr>
          <a:xfrm>
            <a:off x="10552844" y="1329075"/>
            <a:ext cx="187931" cy="156609"/>
          </a:xfrm>
          <a:custGeom>
            <a:avLst/>
            <a:gdLst>
              <a:gd name="connsiteX0" fmla="*/ 0 w 156609"/>
              <a:gd name="connsiteY0" fmla="*/ 37586 h 187931"/>
              <a:gd name="connsiteX1" fmla="*/ 78305 w 156609"/>
              <a:gd name="connsiteY1" fmla="*/ 37586 h 187931"/>
              <a:gd name="connsiteX2" fmla="*/ 78305 w 156609"/>
              <a:gd name="connsiteY2" fmla="*/ 0 h 187931"/>
              <a:gd name="connsiteX3" fmla="*/ 156609 w 156609"/>
              <a:gd name="connsiteY3" fmla="*/ 93966 h 187931"/>
              <a:gd name="connsiteX4" fmla="*/ 78305 w 156609"/>
              <a:gd name="connsiteY4" fmla="*/ 187931 h 187931"/>
              <a:gd name="connsiteX5" fmla="*/ 78305 w 156609"/>
              <a:gd name="connsiteY5" fmla="*/ 150345 h 187931"/>
              <a:gd name="connsiteX6" fmla="*/ 0 w 156609"/>
              <a:gd name="connsiteY6" fmla="*/ 150345 h 187931"/>
              <a:gd name="connsiteX7" fmla="*/ 0 w 156609"/>
              <a:gd name="connsiteY7" fmla="*/ 37586 h 18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609" h="187931">
                <a:moveTo>
                  <a:pt x="125287" y="0"/>
                </a:moveTo>
                <a:lnTo>
                  <a:pt x="125287" y="93966"/>
                </a:lnTo>
                <a:lnTo>
                  <a:pt x="156609" y="93966"/>
                </a:lnTo>
                <a:lnTo>
                  <a:pt x="78304" y="187931"/>
                </a:lnTo>
                <a:lnTo>
                  <a:pt x="0" y="93966"/>
                </a:lnTo>
                <a:lnTo>
                  <a:pt x="31322" y="93966"/>
                </a:lnTo>
                <a:lnTo>
                  <a:pt x="31322" y="0"/>
                </a:lnTo>
                <a:lnTo>
                  <a:pt x="125287" y="0"/>
                </a:lnTo>
                <a:close/>
              </a:path>
            </a:pathLst>
          </a:custGeom>
          <a:solidFill>
            <a:srgbClr val="4F81BD">
              <a:tint val="60000"/>
              <a:hueOff val="0"/>
              <a:satOff val="0"/>
              <a:lumOff val="0"/>
              <a:alphaOff val="0"/>
            </a:srgbClr>
          </a:solidFill>
          <a:ln>
            <a:noFill/>
          </a:ln>
          <a:effectLst/>
        </p:spPr>
        <p:style>
          <a:lnRef idx="0">
            <a:scrgbClr r="0" g="0" b="0"/>
          </a:lnRef>
          <a:fillRef idx="1">
            <a:scrgbClr r="0" g="0" b="0"/>
          </a:fillRef>
          <a:effectRef idx="0">
            <a:scrgbClr r="0" g="0" b="0"/>
          </a:effectRef>
          <a:fontRef idx="minor">
            <a:schemeClr val="lt1"/>
          </a:fontRef>
        </p:style>
        <p:txBody>
          <a:bodyPr spcFirstLastPara="0" vert="horz" wrap="square" lIns="37587" tIns="0" rIns="37585" bIns="46983" numCol="1" spcCol="1270" anchor="ctr" anchorCtr="0">
            <a:noAutofit/>
          </a:bodyPr>
          <a:lstStyle/>
          <a:p>
            <a:pPr marL="0" lvl="0" indent="0" algn="ctr" defTabSz="311150">
              <a:lnSpc>
                <a:spcPct val="90000"/>
              </a:lnSpc>
              <a:spcBef>
                <a:spcPct val="0"/>
              </a:spcBef>
              <a:spcAft>
                <a:spcPct val="35000"/>
              </a:spcAft>
              <a:buNone/>
            </a:pPr>
            <a:endParaRPr lang="en-US" sz="700" kern="1200">
              <a:solidFill>
                <a:sysClr val="window" lastClr="FFFFFF"/>
              </a:solidFill>
              <a:latin typeface="Calibri"/>
              <a:ea typeface="+mn-ea"/>
              <a:cs typeface="+mn-cs"/>
            </a:endParaRPr>
          </a:p>
        </p:txBody>
      </p:sp>
      <p:sp>
        <p:nvSpPr>
          <p:cNvPr id="11" name="TextBox 10">
            <a:extLst>
              <a:ext uri="{FF2B5EF4-FFF2-40B4-BE49-F238E27FC236}">
                <a16:creationId xmlns:a16="http://schemas.microsoft.com/office/drawing/2014/main" id="{9E0729F1-3109-403C-B4F8-892D7656E097}"/>
              </a:ext>
            </a:extLst>
          </p:cNvPr>
          <p:cNvSpPr txBox="1"/>
          <p:nvPr/>
        </p:nvSpPr>
        <p:spPr>
          <a:xfrm>
            <a:off x="7498208" y="6457890"/>
            <a:ext cx="2135521" cy="400110"/>
          </a:xfrm>
          <a:prstGeom prst="rect">
            <a:avLst/>
          </a:prstGeom>
          <a:noFill/>
        </p:spPr>
        <p:txBody>
          <a:bodyPr wrap="none" rtlCol="0">
            <a:spAutoFit/>
          </a:bodyPr>
          <a:lstStyle/>
          <a:p>
            <a:pPr algn="l"/>
            <a:r>
              <a:rPr lang="en-GB" sz="2000" dirty="0"/>
              <a:t>*requires tool run</a:t>
            </a:r>
          </a:p>
        </p:txBody>
      </p:sp>
      <p:sp>
        <p:nvSpPr>
          <p:cNvPr id="15" name="Rectangle 14">
            <a:extLst>
              <a:ext uri="{FF2B5EF4-FFF2-40B4-BE49-F238E27FC236}">
                <a16:creationId xmlns:a16="http://schemas.microsoft.com/office/drawing/2014/main" id="{58D67F22-2C80-4BE9-9FC2-12CDB11F8DCF}"/>
              </a:ext>
            </a:extLst>
          </p:cNvPr>
          <p:cNvSpPr/>
          <p:nvPr/>
        </p:nvSpPr>
        <p:spPr>
          <a:xfrm>
            <a:off x="6294" y="927683"/>
            <a:ext cx="9742747" cy="338554"/>
          </a:xfrm>
          <a:prstGeom prst="rect">
            <a:avLst/>
          </a:prstGeom>
        </p:spPr>
        <p:txBody>
          <a:bodyPr wrap="square">
            <a:spAutoFit/>
          </a:bodyPr>
          <a:lstStyle/>
          <a:p>
            <a:pPr lvl="1"/>
            <a:r>
              <a:rPr lang="en-US" sz="1600" b="1" dirty="0"/>
              <a:t>Product Integration Guide :  </a:t>
            </a:r>
            <a:r>
              <a:rPr lang="en-GB" sz="1600" dirty="0">
                <a:latin typeface="Calibri" panose="020F0502020204030204" pitchFamily="34" charset="0"/>
                <a:ea typeface="Calibri" panose="020F0502020204030204" pitchFamily="34" charset="0"/>
                <a:cs typeface="Times New Roman" panose="02020603050405020304" pitchFamily="18" charset="0"/>
                <a:hlinkClick r:id="rId2"/>
              </a:rPr>
              <a:t>https://sweportal/sde/sctp/Pages/Product-Integration.aspx</a:t>
            </a:r>
            <a:endParaRPr lang="en-GB"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FDF4C2B2-EE83-4C7C-9C19-F51D1B52C993}"/>
              </a:ext>
            </a:extLst>
          </p:cNvPr>
          <p:cNvSpPr txBox="1"/>
          <p:nvPr/>
        </p:nvSpPr>
        <p:spPr>
          <a:xfrm>
            <a:off x="630655" y="2119578"/>
            <a:ext cx="6699270" cy="4524315"/>
          </a:xfrm>
          <a:prstGeom prst="rect">
            <a:avLst/>
          </a:prstGeom>
          <a:noFill/>
        </p:spPr>
        <p:txBody>
          <a:bodyPr wrap="none" rtlCol="0">
            <a:spAutoFit/>
          </a:bodyPr>
          <a:lstStyle/>
          <a:p>
            <a:r>
              <a:rPr lang="en-US" b="1" u="sng" dirty="0"/>
              <a:t>Key features</a:t>
            </a:r>
          </a:p>
          <a:p>
            <a:pPr marL="342900" indent="-342900">
              <a:spcAft>
                <a:spcPts val="600"/>
              </a:spcAft>
              <a:buFont typeface="Wingdings" panose="05000000000000000000" pitchFamily="2" charset="2"/>
              <a:buChar char="ü"/>
            </a:pPr>
            <a:r>
              <a:rPr lang="en-US" sz="2000" dirty="0"/>
              <a:t>Standalone / Product independent</a:t>
            </a:r>
          </a:p>
          <a:p>
            <a:pPr marL="342900" indent="-342900">
              <a:spcAft>
                <a:spcPts val="600"/>
              </a:spcAft>
              <a:buFont typeface="Wingdings" panose="05000000000000000000" pitchFamily="2" charset="2"/>
              <a:buChar char="ü"/>
            </a:pPr>
            <a:r>
              <a:rPr lang="en-US" sz="2000" dirty="0"/>
              <a:t>Generate/Pack &amp; Unpack full data dependency tree*</a:t>
            </a:r>
          </a:p>
          <a:p>
            <a:pPr marL="800100" lvl="1" indent="-342900">
              <a:spcAft>
                <a:spcPts val="600"/>
              </a:spcAft>
              <a:buFont typeface="Arial" panose="020B0604020202020204" pitchFamily="34" charset="0"/>
              <a:buChar char="•"/>
            </a:pPr>
            <a:r>
              <a:rPr lang="en-US" sz="2000" dirty="0"/>
              <a:t>Multithreaded execution</a:t>
            </a:r>
          </a:p>
          <a:p>
            <a:pPr marL="342900" indent="-342900">
              <a:spcAft>
                <a:spcPts val="600"/>
              </a:spcAft>
              <a:buFont typeface="Wingdings" panose="05000000000000000000" pitchFamily="2" charset="2"/>
              <a:buChar char="ü"/>
            </a:pPr>
            <a:r>
              <a:rPr lang="en-US" sz="2000" dirty="0"/>
              <a:t>Maintains environmental namespace on-prem to cloud</a:t>
            </a:r>
          </a:p>
          <a:p>
            <a:pPr marL="342900" indent="-342900">
              <a:spcAft>
                <a:spcPts val="600"/>
              </a:spcAft>
              <a:buFont typeface="Wingdings" panose="05000000000000000000" pitchFamily="2" charset="2"/>
              <a:buChar char="ü"/>
            </a:pPr>
            <a:r>
              <a:rPr lang="en-US" sz="2000" dirty="0"/>
              <a:t>MT &amp; Distributed support </a:t>
            </a:r>
          </a:p>
          <a:p>
            <a:pPr marL="342900" indent="-342900">
              <a:spcAft>
                <a:spcPts val="600"/>
              </a:spcAft>
              <a:buFont typeface="Wingdings" panose="05000000000000000000" pitchFamily="2" charset="2"/>
              <a:buChar char="ü"/>
            </a:pPr>
            <a:r>
              <a:rPr lang="en-US" sz="2000" dirty="0"/>
              <a:t>Reduces upload files sizes</a:t>
            </a:r>
          </a:p>
          <a:p>
            <a:pPr marL="800100" lvl="1" indent="-342900">
              <a:spcAft>
                <a:spcPts val="600"/>
              </a:spcAft>
              <a:buFont typeface="Arial" panose="020B0604020202020204" pitchFamily="34" charset="0"/>
              <a:buChar char="•"/>
            </a:pPr>
            <a:r>
              <a:rPr lang="en-US" sz="2000" dirty="0"/>
              <a:t>Comprehensive exclusion rule set</a:t>
            </a:r>
          </a:p>
          <a:p>
            <a:pPr marL="342900" indent="-342900">
              <a:spcAft>
                <a:spcPts val="600"/>
              </a:spcAft>
              <a:buFont typeface="Wingdings" panose="05000000000000000000" pitchFamily="2" charset="2"/>
              <a:buChar char="ü"/>
            </a:pPr>
            <a:r>
              <a:rPr lang="en-US" sz="2000" dirty="0"/>
              <a:t>Full Incremental functionality / overlay</a:t>
            </a:r>
          </a:p>
          <a:p>
            <a:pPr marL="800100" lvl="1" indent="-342900">
              <a:spcAft>
                <a:spcPts val="600"/>
              </a:spcAft>
              <a:buFont typeface="Arial" panose="020B0604020202020204" pitchFamily="34" charset="0"/>
              <a:buChar char="•"/>
            </a:pPr>
            <a:r>
              <a:rPr lang="en-US" sz="2000" dirty="0"/>
              <a:t>Upload &amp; download</a:t>
            </a:r>
          </a:p>
          <a:p>
            <a:pPr marL="342900" indent="-342900">
              <a:spcAft>
                <a:spcPts val="600"/>
              </a:spcAft>
              <a:buFont typeface="Wingdings" panose="05000000000000000000" pitchFamily="2" charset="2"/>
              <a:buChar char="ü"/>
            </a:pPr>
            <a:r>
              <a:rPr lang="en-US" sz="2000" dirty="0"/>
              <a:t>Package creation for Hybrid model execution (-cloud)</a:t>
            </a:r>
          </a:p>
          <a:p>
            <a:pPr algn="l"/>
            <a:endParaRPr lang="en-GB" sz="2000" dirty="0" err="1"/>
          </a:p>
        </p:txBody>
      </p:sp>
    </p:spTree>
    <p:extLst>
      <p:ext uri="{BB962C8B-B14F-4D97-AF65-F5344CB8AC3E}">
        <p14:creationId xmlns:p14="http://schemas.microsoft.com/office/powerpoint/2010/main" val="39474886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CDPL: build complex distributed flows in our tools</a:t>
            </a:r>
            <a:endParaRPr lang="en-US" dirty="0">
              <a:solidFill>
                <a:schemeClr val="tx2">
                  <a:lumMod val="65000"/>
                  <a:lumOff val="35000"/>
                </a:schemeClr>
              </a:solidFill>
            </a:endParaRPr>
          </a:p>
        </p:txBody>
      </p:sp>
      <p:sp>
        <p:nvSpPr>
          <p:cNvPr id="2" name="Content Placeholder 1"/>
          <p:cNvSpPr>
            <a:spLocks noGrp="1"/>
          </p:cNvSpPr>
          <p:nvPr>
            <p:ph idx="1"/>
          </p:nvPr>
        </p:nvSpPr>
        <p:spPr>
          <a:xfrm>
            <a:off x="2318662" y="1500187"/>
            <a:ext cx="10972800" cy="4848225"/>
          </a:xfrm>
        </p:spPr>
        <p:txBody>
          <a:bodyPr>
            <a:normAutofit/>
          </a:bodyPr>
          <a:lstStyle/>
          <a:p>
            <a:r>
              <a:rPr lang="en-US" dirty="0"/>
              <a:t>Highly parallel operations</a:t>
            </a:r>
          </a:p>
          <a:p>
            <a:endParaRPr lang="en-US" dirty="0"/>
          </a:p>
          <a:p>
            <a:endParaRPr lang="en-US" dirty="0"/>
          </a:p>
          <a:p>
            <a:r>
              <a:rPr lang="en-US" dirty="0"/>
              <a:t>Single-lane sequenced fast operations</a:t>
            </a:r>
          </a:p>
          <a:p>
            <a:endParaRPr lang="en-US" dirty="0"/>
          </a:p>
          <a:p>
            <a:endParaRPr lang="en-US" dirty="0"/>
          </a:p>
          <a:p>
            <a:r>
              <a:rPr lang="en-US" dirty="0"/>
              <a:t>Operations with dynamic dependencies</a:t>
            </a:r>
          </a:p>
          <a:p>
            <a:endParaRPr lang="en-US" dirty="0"/>
          </a:p>
          <a:p>
            <a:endParaRPr lang="en-US" dirty="0"/>
          </a:p>
          <a:p>
            <a:r>
              <a:rPr lang="en-US" dirty="0"/>
              <a:t>Batched/staged operations</a:t>
            </a:r>
            <a:endParaRPr lang="en-US" sz="1600" dirty="0"/>
          </a:p>
        </p:txBody>
      </p:sp>
      <p:grpSp>
        <p:nvGrpSpPr>
          <p:cNvPr id="12" name="Group 11">
            <a:extLst>
              <a:ext uri="{FF2B5EF4-FFF2-40B4-BE49-F238E27FC236}">
                <a16:creationId xmlns:a16="http://schemas.microsoft.com/office/drawing/2014/main" id="{3EC9EA3C-12DE-48E2-A54A-BD34916E1446}"/>
              </a:ext>
            </a:extLst>
          </p:cNvPr>
          <p:cNvGrpSpPr/>
          <p:nvPr/>
        </p:nvGrpSpPr>
        <p:grpSpPr>
          <a:xfrm>
            <a:off x="6850185" y="1300160"/>
            <a:ext cx="4535128" cy="4894422"/>
            <a:chOff x="5442862" y="1371600"/>
            <a:chExt cx="4535128" cy="4894422"/>
          </a:xfrm>
        </p:grpSpPr>
        <p:sp>
          <p:nvSpPr>
            <p:cNvPr id="112" name="Rounded Rectangle 111"/>
            <p:cNvSpPr/>
            <p:nvPr/>
          </p:nvSpPr>
          <p:spPr>
            <a:xfrm>
              <a:off x="7957462" y="4953000"/>
              <a:ext cx="609600" cy="83820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110"/>
            <p:cNvSpPr/>
            <p:nvPr/>
          </p:nvSpPr>
          <p:spPr>
            <a:xfrm>
              <a:off x="6966862" y="4800600"/>
              <a:ext cx="609600" cy="12954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5747662" y="4658380"/>
              <a:ext cx="609600" cy="159002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Notched Right Arrow 26"/>
            <p:cNvSpPr/>
            <p:nvPr/>
          </p:nvSpPr>
          <p:spPr>
            <a:xfrm>
              <a:off x="6300726" y="1371600"/>
              <a:ext cx="3657600" cy="609600"/>
            </a:xfrm>
            <a:prstGeom prst="notchedRightArrow">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529326" y="15240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A1</a:t>
              </a:r>
            </a:p>
          </p:txBody>
        </p:sp>
        <p:sp>
          <p:nvSpPr>
            <p:cNvPr id="6" name="Rectangle 5"/>
            <p:cNvSpPr/>
            <p:nvPr/>
          </p:nvSpPr>
          <p:spPr>
            <a:xfrm>
              <a:off x="6986526" y="15240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H9</a:t>
              </a:r>
            </a:p>
          </p:txBody>
        </p:sp>
        <p:sp>
          <p:nvSpPr>
            <p:cNvPr id="7" name="Rectangle 6"/>
            <p:cNvSpPr/>
            <p:nvPr/>
          </p:nvSpPr>
          <p:spPr>
            <a:xfrm>
              <a:off x="7443726" y="15240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 name="Rectangle 7"/>
            <p:cNvSpPr/>
            <p:nvPr/>
          </p:nvSpPr>
          <p:spPr>
            <a:xfrm>
              <a:off x="7900926" y="15240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T7</a:t>
              </a:r>
            </a:p>
          </p:txBody>
        </p:sp>
        <p:sp>
          <p:nvSpPr>
            <p:cNvPr id="9" name="Rectangle 8"/>
            <p:cNvSpPr/>
            <p:nvPr/>
          </p:nvSpPr>
          <p:spPr>
            <a:xfrm>
              <a:off x="8358126" y="15240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B9</a:t>
              </a:r>
            </a:p>
          </p:txBody>
        </p:sp>
        <p:sp>
          <p:nvSpPr>
            <p:cNvPr id="10" name="Rectangle 9"/>
            <p:cNvSpPr/>
            <p:nvPr/>
          </p:nvSpPr>
          <p:spPr>
            <a:xfrm>
              <a:off x="8815326" y="1524000"/>
              <a:ext cx="3810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C10</a:t>
              </a:r>
            </a:p>
          </p:txBody>
        </p:sp>
        <p:sp>
          <p:nvSpPr>
            <p:cNvPr id="11" name="Rectangle 10"/>
            <p:cNvSpPr/>
            <p:nvPr/>
          </p:nvSpPr>
          <p:spPr>
            <a:xfrm>
              <a:off x="9272526" y="1524000"/>
              <a:ext cx="3810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X45</a:t>
              </a:r>
            </a:p>
          </p:txBody>
        </p:sp>
        <p:sp>
          <p:nvSpPr>
            <p:cNvPr id="28" name="TextBox 27"/>
            <p:cNvSpPr txBox="1"/>
            <p:nvPr/>
          </p:nvSpPr>
          <p:spPr>
            <a:xfrm>
              <a:off x="5442862" y="1524001"/>
              <a:ext cx="854208" cy="307777"/>
            </a:xfrm>
            <a:prstGeom prst="rect">
              <a:avLst/>
            </a:prstGeom>
            <a:noFill/>
          </p:spPr>
          <p:txBody>
            <a:bodyPr wrap="none" rtlCol="0">
              <a:spAutoFit/>
            </a:bodyPr>
            <a:lstStyle/>
            <a:p>
              <a:r>
                <a:rPr lang="en-US" sz="1400" dirty="0"/>
                <a:t>Worker 1</a:t>
              </a:r>
            </a:p>
          </p:txBody>
        </p:sp>
        <p:sp>
          <p:nvSpPr>
            <p:cNvPr id="29" name="Notched Right Arrow 28"/>
            <p:cNvSpPr/>
            <p:nvPr/>
          </p:nvSpPr>
          <p:spPr>
            <a:xfrm>
              <a:off x="6320390" y="1905000"/>
              <a:ext cx="3657600" cy="609600"/>
            </a:xfrm>
            <a:prstGeom prst="notchedRightArrow">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548990" y="2057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C4</a:t>
              </a:r>
            </a:p>
          </p:txBody>
        </p:sp>
        <p:sp>
          <p:nvSpPr>
            <p:cNvPr id="31" name="Rectangle 30"/>
            <p:cNvSpPr/>
            <p:nvPr/>
          </p:nvSpPr>
          <p:spPr>
            <a:xfrm>
              <a:off x="7006190" y="2057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F2</a:t>
              </a:r>
            </a:p>
          </p:txBody>
        </p:sp>
        <p:sp>
          <p:nvSpPr>
            <p:cNvPr id="32" name="Rectangle 31"/>
            <p:cNvSpPr/>
            <p:nvPr/>
          </p:nvSpPr>
          <p:spPr>
            <a:xfrm>
              <a:off x="7463390" y="2057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N9</a:t>
              </a:r>
            </a:p>
          </p:txBody>
        </p:sp>
        <p:sp>
          <p:nvSpPr>
            <p:cNvPr id="33" name="Rectangle 32"/>
            <p:cNvSpPr/>
            <p:nvPr/>
          </p:nvSpPr>
          <p:spPr>
            <a:xfrm>
              <a:off x="7920590" y="2057400"/>
              <a:ext cx="361336"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G2</a:t>
              </a:r>
            </a:p>
          </p:txBody>
        </p:sp>
        <p:sp>
          <p:nvSpPr>
            <p:cNvPr id="35" name="Rectangle 34"/>
            <p:cNvSpPr/>
            <p:nvPr/>
          </p:nvSpPr>
          <p:spPr>
            <a:xfrm>
              <a:off x="8358126" y="2057400"/>
              <a:ext cx="857864"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Q123</a:t>
              </a:r>
            </a:p>
          </p:txBody>
        </p:sp>
        <p:sp>
          <p:nvSpPr>
            <p:cNvPr id="36" name="Rectangle 35"/>
            <p:cNvSpPr/>
            <p:nvPr/>
          </p:nvSpPr>
          <p:spPr>
            <a:xfrm>
              <a:off x="9292190" y="2057400"/>
              <a:ext cx="3810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P9</a:t>
              </a:r>
            </a:p>
          </p:txBody>
        </p:sp>
        <p:sp>
          <p:nvSpPr>
            <p:cNvPr id="37" name="TextBox 36"/>
            <p:cNvSpPr txBox="1"/>
            <p:nvPr/>
          </p:nvSpPr>
          <p:spPr>
            <a:xfrm>
              <a:off x="5462526" y="2057401"/>
              <a:ext cx="878254" cy="307777"/>
            </a:xfrm>
            <a:prstGeom prst="rect">
              <a:avLst/>
            </a:prstGeom>
            <a:noFill/>
          </p:spPr>
          <p:txBody>
            <a:bodyPr wrap="none" rtlCol="0">
              <a:spAutoFit/>
            </a:bodyPr>
            <a:lstStyle/>
            <a:p>
              <a:r>
                <a:rPr lang="en-US" sz="1400" dirty="0"/>
                <a:t>Worker N</a:t>
              </a:r>
            </a:p>
          </p:txBody>
        </p:sp>
        <p:sp>
          <p:nvSpPr>
            <p:cNvPr id="38" name="Rectangle 37"/>
            <p:cNvSpPr/>
            <p:nvPr/>
          </p:nvSpPr>
          <p:spPr>
            <a:xfrm>
              <a:off x="5823862" y="3581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T1</a:t>
              </a:r>
            </a:p>
          </p:txBody>
        </p:sp>
        <p:sp>
          <p:nvSpPr>
            <p:cNvPr id="39" name="Rectangle 38"/>
            <p:cNvSpPr/>
            <p:nvPr/>
          </p:nvSpPr>
          <p:spPr>
            <a:xfrm>
              <a:off x="5823862" y="3962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T2</a:t>
              </a:r>
            </a:p>
          </p:txBody>
        </p:sp>
        <p:sp>
          <p:nvSpPr>
            <p:cNvPr id="41" name="Rectangle 40"/>
            <p:cNvSpPr/>
            <p:nvPr/>
          </p:nvSpPr>
          <p:spPr>
            <a:xfrm>
              <a:off x="7347862" y="3962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T5</a:t>
              </a:r>
            </a:p>
          </p:txBody>
        </p:sp>
        <p:sp>
          <p:nvSpPr>
            <p:cNvPr id="42" name="Rectangle 41"/>
            <p:cNvSpPr/>
            <p:nvPr/>
          </p:nvSpPr>
          <p:spPr>
            <a:xfrm>
              <a:off x="6662062" y="3581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T3</a:t>
              </a:r>
            </a:p>
          </p:txBody>
        </p:sp>
        <p:sp>
          <p:nvSpPr>
            <p:cNvPr id="43" name="Rectangle 42"/>
            <p:cNvSpPr/>
            <p:nvPr/>
          </p:nvSpPr>
          <p:spPr>
            <a:xfrm>
              <a:off x="7347862" y="3581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T4</a:t>
              </a:r>
            </a:p>
          </p:txBody>
        </p:sp>
        <p:sp>
          <p:nvSpPr>
            <p:cNvPr id="44" name="Rectangle 43"/>
            <p:cNvSpPr/>
            <p:nvPr/>
          </p:nvSpPr>
          <p:spPr>
            <a:xfrm>
              <a:off x="7957462" y="3581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T6</a:t>
              </a:r>
            </a:p>
          </p:txBody>
        </p:sp>
        <p:cxnSp>
          <p:nvCxnSpPr>
            <p:cNvPr id="46" name="Straight Arrow Connector 45"/>
            <p:cNvCxnSpPr>
              <a:stCxn id="38" idx="3"/>
              <a:endCxn id="41" idx="1"/>
            </p:cNvCxnSpPr>
            <p:nvPr/>
          </p:nvCxnSpPr>
          <p:spPr>
            <a:xfrm>
              <a:off x="6128662" y="3733800"/>
              <a:ext cx="1219200" cy="3810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3"/>
              <a:endCxn id="41" idx="1"/>
            </p:cNvCxnSpPr>
            <p:nvPr/>
          </p:nvCxnSpPr>
          <p:spPr>
            <a:xfrm>
              <a:off x="6128662" y="4114800"/>
              <a:ext cx="12192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2" idx="3"/>
              <a:endCxn id="43" idx="1"/>
            </p:cNvCxnSpPr>
            <p:nvPr/>
          </p:nvCxnSpPr>
          <p:spPr>
            <a:xfrm>
              <a:off x="6966862" y="3733800"/>
              <a:ext cx="3810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3" idx="3"/>
              <a:endCxn id="44" idx="1"/>
            </p:cNvCxnSpPr>
            <p:nvPr/>
          </p:nvCxnSpPr>
          <p:spPr>
            <a:xfrm>
              <a:off x="7652662" y="3733800"/>
              <a:ext cx="304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7957462" y="39624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T7</a:t>
              </a:r>
            </a:p>
          </p:txBody>
        </p:sp>
        <p:cxnSp>
          <p:nvCxnSpPr>
            <p:cNvPr id="75" name="Straight Arrow Connector 74"/>
            <p:cNvCxnSpPr>
              <a:stCxn id="41" idx="3"/>
              <a:endCxn id="74" idx="1"/>
            </p:cNvCxnSpPr>
            <p:nvPr/>
          </p:nvCxnSpPr>
          <p:spPr>
            <a:xfrm>
              <a:off x="7652662" y="4114800"/>
              <a:ext cx="3048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5900062" y="5191780"/>
              <a:ext cx="304800" cy="3048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T1</a:t>
              </a:r>
            </a:p>
          </p:txBody>
        </p:sp>
        <p:sp>
          <p:nvSpPr>
            <p:cNvPr id="79" name="Rectangle 78"/>
            <p:cNvSpPr/>
            <p:nvPr/>
          </p:nvSpPr>
          <p:spPr>
            <a:xfrm>
              <a:off x="5900062" y="5572780"/>
              <a:ext cx="304800" cy="3048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T2</a:t>
              </a:r>
            </a:p>
          </p:txBody>
        </p:sp>
        <p:sp>
          <p:nvSpPr>
            <p:cNvPr id="80" name="Rectangle 79"/>
            <p:cNvSpPr/>
            <p:nvPr/>
          </p:nvSpPr>
          <p:spPr>
            <a:xfrm>
              <a:off x="7119262" y="5334000"/>
              <a:ext cx="304800" cy="30480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T5</a:t>
              </a:r>
            </a:p>
          </p:txBody>
        </p:sp>
        <p:sp>
          <p:nvSpPr>
            <p:cNvPr id="81" name="Rectangle 80"/>
            <p:cNvSpPr/>
            <p:nvPr/>
          </p:nvSpPr>
          <p:spPr>
            <a:xfrm>
              <a:off x="5900062" y="481078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T3</a:t>
              </a:r>
            </a:p>
          </p:txBody>
        </p:sp>
        <p:sp>
          <p:nvSpPr>
            <p:cNvPr id="82" name="Rectangle 81"/>
            <p:cNvSpPr/>
            <p:nvPr/>
          </p:nvSpPr>
          <p:spPr>
            <a:xfrm>
              <a:off x="7119262" y="4953000"/>
              <a:ext cx="3048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T4</a:t>
              </a:r>
            </a:p>
          </p:txBody>
        </p:sp>
        <p:sp>
          <p:nvSpPr>
            <p:cNvPr id="83" name="Rectangle 82"/>
            <p:cNvSpPr/>
            <p:nvPr/>
          </p:nvSpPr>
          <p:spPr>
            <a:xfrm>
              <a:off x="8109862" y="5181600"/>
              <a:ext cx="304800" cy="304800"/>
            </a:xfrm>
            <a:prstGeom prst="rect">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T6</a:t>
              </a:r>
            </a:p>
          </p:txBody>
        </p:sp>
        <p:cxnSp>
          <p:nvCxnSpPr>
            <p:cNvPr id="84" name="Straight Arrow Connector 83"/>
            <p:cNvCxnSpPr>
              <a:stCxn id="78" idx="3"/>
              <a:endCxn id="80" idx="1"/>
            </p:cNvCxnSpPr>
            <p:nvPr/>
          </p:nvCxnSpPr>
          <p:spPr>
            <a:xfrm>
              <a:off x="6204862" y="5344180"/>
              <a:ext cx="914400" cy="1422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9" idx="3"/>
              <a:endCxn id="80" idx="1"/>
            </p:cNvCxnSpPr>
            <p:nvPr/>
          </p:nvCxnSpPr>
          <p:spPr>
            <a:xfrm flipV="1">
              <a:off x="6204862" y="5486400"/>
              <a:ext cx="914400" cy="2387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1" idx="3"/>
              <a:endCxn id="82" idx="1"/>
            </p:cNvCxnSpPr>
            <p:nvPr/>
          </p:nvCxnSpPr>
          <p:spPr>
            <a:xfrm>
              <a:off x="6204862" y="4963180"/>
              <a:ext cx="914400" cy="1422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82" idx="3"/>
              <a:endCxn id="83" idx="1"/>
            </p:cNvCxnSpPr>
            <p:nvPr/>
          </p:nvCxnSpPr>
          <p:spPr>
            <a:xfrm>
              <a:off x="7424062" y="5105400"/>
              <a:ext cx="685800" cy="2286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80" idx="3"/>
              <a:endCxn id="83" idx="1"/>
            </p:cNvCxnSpPr>
            <p:nvPr/>
          </p:nvCxnSpPr>
          <p:spPr>
            <a:xfrm flipV="1">
              <a:off x="7424062" y="5334000"/>
              <a:ext cx="685800" cy="152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747662" y="6019801"/>
              <a:ext cx="685800" cy="246221"/>
            </a:xfrm>
            <a:prstGeom prst="rect">
              <a:avLst/>
            </a:prstGeom>
            <a:noFill/>
          </p:spPr>
          <p:txBody>
            <a:bodyPr wrap="square" rtlCol="0">
              <a:spAutoFit/>
            </a:bodyPr>
            <a:lstStyle/>
            <a:p>
              <a:r>
                <a:rPr lang="en-US" sz="1000" b="1" dirty="0"/>
                <a:t>Stage1</a:t>
              </a:r>
            </a:p>
          </p:txBody>
        </p:sp>
        <p:sp>
          <p:nvSpPr>
            <p:cNvPr id="107" name="TextBox 106"/>
            <p:cNvSpPr txBox="1"/>
            <p:nvPr/>
          </p:nvSpPr>
          <p:spPr>
            <a:xfrm>
              <a:off x="6966862" y="5857221"/>
              <a:ext cx="685800" cy="246221"/>
            </a:xfrm>
            <a:prstGeom prst="rect">
              <a:avLst/>
            </a:prstGeom>
            <a:noFill/>
          </p:spPr>
          <p:txBody>
            <a:bodyPr wrap="square" rtlCol="0">
              <a:spAutoFit/>
            </a:bodyPr>
            <a:lstStyle/>
            <a:p>
              <a:r>
                <a:rPr lang="en-US" sz="1000" b="1" dirty="0"/>
                <a:t>Stage2</a:t>
              </a:r>
            </a:p>
          </p:txBody>
        </p:sp>
        <p:sp>
          <p:nvSpPr>
            <p:cNvPr id="108" name="TextBox 107"/>
            <p:cNvSpPr txBox="1"/>
            <p:nvPr/>
          </p:nvSpPr>
          <p:spPr>
            <a:xfrm>
              <a:off x="7957462" y="5562601"/>
              <a:ext cx="685800" cy="246221"/>
            </a:xfrm>
            <a:prstGeom prst="rect">
              <a:avLst/>
            </a:prstGeom>
            <a:noFill/>
          </p:spPr>
          <p:txBody>
            <a:bodyPr wrap="square" rtlCol="0">
              <a:spAutoFit/>
            </a:bodyPr>
            <a:lstStyle/>
            <a:p>
              <a:r>
                <a:rPr lang="en-US" sz="1000" b="1" dirty="0"/>
                <a:t>Stage3</a:t>
              </a:r>
            </a:p>
          </p:txBody>
        </p:sp>
        <p:sp>
          <p:nvSpPr>
            <p:cNvPr id="50" name="Notched Right Arrow 49"/>
            <p:cNvSpPr/>
            <p:nvPr/>
          </p:nvSpPr>
          <p:spPr>
            <a:xfrm>
              <a:off x="6300726" y="2743200"/>
              <a:ext cx="3657600" cy="609600"/>
            </a:xfrm>
            <a:prstGeom prst="notchedRightArrow">
              <a:avLst/>
            </a:prstGeom>
            <a:solidFill>
              <a:srgbClr val="99CC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6529326" y="2895600"/>
              <a:ext cx="589936"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Time N, Area1</a:t>
              </a:r>
            </a:p>
          </p:txBody>
        </p:sp>
        <p:sp>
          <p:nvSpPr>
            <p:cNvPr id="53" name="Rectangle 52"/>
            <p:cNvSpPr/>
            <p:nvPr/>
          </p:nvSpPr>
          <p:spPr>
            <a:xfrm>
              <a:off x="7195462" y="2895600"/>
              <a:ext cx="5334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t>
              </a:r>
            </a:p>
          </p:txBody>
        </p:sp>
        <p:sp>
          <p:nvSpPr>
            <p:cNvPr id="54" name="Rectangle 53"/>
            <p:cNvSpPr/>
            <p:nvPr/>
          </p:nvSpPr>
          <p:spPr>
            <a:xfrm>
              <a:off x="7728862" y="2895600"/>
              <a:ext cx="609600"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Time3, Area1</a:t>
              </a:r>
            </a:p>
          </p:txBody>
        </p:sp>
        <p:sp>
          <p:nvSpPr>
            <p:cNvPr id="56" name="Rectangle 55"/>
            <p:cNvSpPr/>
            <p:nvPr/>
          </p:nvSpPr>
          <p:spPr>
            <a:xfrm>
              <a:off x="8358126" y="2895600"/>
              <a:ext cx="513736"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Time2, Area1</a:t>
              </a:r>
            </a:p>
          </p:txBody>
        </p:sp>
        <p:sp>
          <p:nvSpPr>
            <p:cNvPr id="59" name="Rectangle 58"/>
            <p:cNvSpPr/>
            <p:nvPr/>
          </p:nvSpPr>
          <p:spPr>
            <a:xfrm>
              <a:off x="9024262" y="2895600"/>
              <a:ext cx="629264" cy="30480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Time-1, Area1</a:t>
              </a:r>
            </a:p>
          </p:txBody>
        </p:sp>
        <p:sp>
          <p:nvSpPr>
            <p:cNvPr id="60" name="TextBox 59"/>
            <p:cNvSpPr txBox="1"/>
            <p:nvPr/>
          </p:nvSpPr>
          <p:spPr>
            <a:xfrm>
              <a:off x="5442862" y="2895601"/>
              <a:ext cx="854208" cy="307777"/>
            </a:xfrm>
            <a:prstGeom prst="rect">
              <a:avLst/>
            </a:prstGeom>
            <a:noFill/>
          </p:spPr>
          <p:txBody>
            <a:bodyPr wrap="none" rtlCol="0">
              <a:spAutoFit/>
            </a:bodyPr>
            <a:lstStyle/>
            <a:p>
              <a:r>
                <a:rPr lang="en-US" sz="1400" dirty="0"/>
                <a:t>Worker 1</a:t>
              </a:r>
            </a:p>
          </p:txBody>
        </p:sp>
      </p:grpSp>
      <p:sp>
        <p:nvSpPr>
          <p:cNvPr id="4" name="Rectangle 3">
            <a:extLst>
              <a:ext uri="{FF2B5EF4-FFF2-40B4-BE49-F238E27FC236}">
                <a16:creationId xmlns:a16="http://schemas.microsoft.com/office/drawing/2014/main" id="{ABAB8B52-2262-4DF6-BC09-C4F151AE7592}"/>
              </a:ext>
            </a:extLst>
          </p:cNvPr>
          <p:cNvSpPr/>
          <p:nvPr/>
        </p:nvSpPr>
        <p:spPr>
          <a:xfrm>
            <a:off x="872778" y="1230624"/>
            <a:ext cx="1347582" cy="1143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Simple, uncoupled operations</a:t>
            </a:r>
          </a:p>
        </p:txBody>
      </p:sp>
      <p:sp>
        <p:nvSpPr>
          <p:cNvPr id="61" name="Rectangle 60">
            <a:extLst>
              <a:ext uri="{FF2B5EF4-FFF2-40B4-BE49-F238E27FC236}">
                <a16:creationId xmlns:a16="http://schemas.microsoft.com/office/drawing/2014/main" id="{0D2C8845-F0D4-44B0-BAE4-F5A710CCFE64}"/>
              </a:ext>
            </a:extLst>
          </p:cNvPr>
          <p:cNvSpPr/>
          <p:nvPr/>
        </p:nvSpPr>
        <p:spPr>
          <a:xfrm>
            <a:off x="874304" y="3613150"/>
            <a:ext cx="1347582" cy="1143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Domain specific tasks</a:t>
            </a:r>
          </a:p>
        </p:txBody>
      </p:sp>
      <p:sp>
        <p:nvSpPr>
          <p:cNvPr id="62" name="Rectangle 61">
            <a:extLst>
              <a:ext uri="{FF2B5EF4-FFF2-40B4-BE49-F238E27FC236}">
                <a16:creationId xmlns:a16="http://schemas.microsoft.com/office/drawing/2014/main" id="{8A3F663A-904C-48E5-B5DE-86559D102743}"/>
              </a:ext>
            </a:extLst>
          </p:cNvPr>
          <p:cNvSpPr/>
          <p:nvPr/>
        </p:nvSpPr>
        <p:spPr>
          <a:xfrm>
            <a:off x="867954" y="2459258"/>
            <a:ext cx="1347582" cy="114300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Simple, time dimension flows</a:t>
            </a:r>
          </a:p>
        </p:txBody>
      </p:sp>
      <p:sp>
        <p:nvSpPr>
          <p:cNvPr id="63" name="Rectangle 62">
            <a:extLst>
              <a:ext uri="{FF2B5EF4-FFF2-40B4-BE49-F238E27FC236}">
                <a16:creationId xmlns:a16="http://schemas.microsoft.com/office/drawing/2014/main" id="{E421C9F7-562A-438C-85C4-9D0E9C756799}"/>
              </a:ext>
            </a:extLst>
          </p:cNvPr>
          <p:cNvSpPr/>
          <p:nvPr/>
        </p:nvSpPr>
        <p:spPr>
          <a:xfrm>
            <a:off x="867954" y="4830764"/>
            <a:ext cx="1347582" cy="1143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Phases, Checkpoints</a:t>
            </a:r>
          </a:p>
        </p:txBody>
      </p:sp>
    </p:spTree>
    <p:extLst>
      <p:ext uri="{BB962C8B-B14F-4D97-AF65-F5344CB8AC3E}">
        <p14:creationId xmlns:p14="http://schemas.microsoft.com/office/powerpoint/2010/main" val="3168322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E76A-1D19-E84A-81C5-3417FC44CC89}"/>
              </a:ext>
            </a:extLst>
          </p:cNvPr>
          <p:cNvSpPr>
            <a:spLocks noGrp="1"/>
          </p:cNvSpPr>
          <p:nvPr>
            <p:ph type="title"/>
          </p:nvPr>
        </p:nvSpPr>
        <p:spPr/>
        <p:txBody>
          <a:bodyPr/>
          <a:lstStyle/>
          <a:p>
            <a:r>
              <a:rPr lang="en-US" dirty="0"/>
              <a:t>Cloud Participants in EDA</a:t>
            </a:r>
          </a:p>
        </p:txBody>
      </p:sp>
      <p:sp>
        <p:nvSpPr>
          <p:cNvPr id="15" name="Oval 14">
            <a:extLst>
              <a:ext uri="{FF2B5EF4-FFF2-40B4-BE49-F238E27FC236}">
                <a16:creationId xmlns:a16="http://schemas.microsoft.com/office/drawing/2014/main" id="{09C8CFDD-D521-CB49-B50E-1D5C03BEBD17}"/>
              </a:ext>
            </a:extLst>
          </p:cNvPr>
          <p:cNvSpPr/>
          <p:nvPr/>
        </p:nvSpPr>
        <p:spPr>
          <a:xfrm>
            <a:off x="6309751" y="1549728"/>
            <a:ext cx="2244436" cy="2196935"/>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EDA Vendor</a:t>
            </a:r>
          </a:p>
        </p:txBody>
      </p:sp>
      <p:sp>
        <p:nvSpPr>
          <p:cNvPr id="17" name="Oval 16">
            <a:extLst>
              <a:ext uri="{FF2B5EF4-FFF2-40B4-BE49-F238E27FC236}">
                <a16:creationId xmlns:a16="http://schemas.microsoft.com/office/drawing/2014/main" id="{8BB8CE33-386F-6B43-834A-A957902A8AB3}"/>
              </a:ext>
            </a:extLst>
          </p:cNvPr>
          <p:cNvSpPr/>
          <p:nvPr/>
        </p:nvSpPr>
        <p:spPr>
          <a:xfrm>
            <a:off x="4476328" y="1549729"/>
            <a:ext cx="2244436" cy="2196935"/>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EDA Customer</a:t>
            </a:r>
          </a:p>
        </p:txBody>
      </p:sp>
      <p:sp>
        <p:nvSpPr>
          <p:cNvPr id="19" name="Oval 18">
            <a:extLst>
              <a:ext uri="{FF2B5EF4-FFF2-40B4-BE49-F238E27FC236}">
                <a16:creationId xmlns:a16="http://schemas.microsoft.com/office/drawing/2014/main" id="{3C6FD393-CF6C-B248-87CC-2274D5F620A1}"/>
              </a:ext>
            </a:extLst>
          </p:cNvPr>
          <p:cNvSpPr/>
          <p:nvPr/>
        </p:nvSpPr>
        <p:spPr>
          <a:xfrm>
            <a:off x="6122989" y="5550397"/>
            <a:ext cx="923987" cy="740233"/>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dirty="0"/>
              <a:t>HW Vendor</a:t>
            </a:r>
          </a:p>
        </p:txBody>
      </p:sp>
      <p:sp>
        <p:nvSpPr>
          <p:cNvPr id="23" name="Oval 22">
            <a:extLst>
              <a:ext uri="{FF2B5EF4-FFF2-40B4-BE49-F238E27FC236}">
                <a16:creationId xmlns:a16="http://schemas.microsoft.com/office/drawing/2014/main" id="{A50F7E7D-8021-FE41-B142-CC1C6AD8FF32}"/>
              </a:ext>
            </a:extLst>
          </p:cNvPr>
          <p:cNvSpPr/>
          <p:nvPr/>
        </p:nvSpPr>
        <p:spPr>
          <a:xfrm>
            <a:off x="5363134" y="3345762"/>
            <a:ext cx="2244436" cy="2196935"/>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Cloud Vendor</a:t>
            </a:r>
          </a:p>
        </p:txBody>
      </p:sp>
      <p:sp>
        <p:nvSpPr>
          <p:cNvPr id="30" name="TextBox 29">
            <a:extLst>
              <a:ext uri="{FF2B5EF4-FFF2-40B4-BE49-F238E27FC236}">
                <a16:creationId xmlns:a16="http://schemas.microsoft.com/office/drawing/2014/main" id="{11A538A1-6A04-EE42-B502-C59CF661FEB3}"/>
              </a:ext>
            </a:extLst>
          </p:cNvPr>
          <p:cNvSpPr txBox="1"/>
          <p:nvPr/>
        </p:nvSpPr>
        <p:spPr>
          <a:xfrm>
            <a:off x="477153" y="1299345"/>
            <a:ext cx="4132947" cy="923330"/>
          </a:xfrm>
          <a:prstGeom prst="rect">
            <a:avLst/>
          </a:prstGeom>
          <a:noFill/>
        </p:spPr>
        <p:txBody>
          <a:bodyPr wrap="square" rtlCol="0">
            <a:spAutoFit/>
          </a:bodyPr>
          <a:lstStyle/>
          <a:p>
            <a:r>
              <a:rPr lang="en-US" b="1" dirty="0"/>
              <a:t>Motivation:</a:t>
            </a:r>
          </a:p>
          <a:p>
            <a:pPr marL="285750" indent="-285750">
              <a:buFont typeface="Arial" panose="020B0604020202020204" pitchFamily="34" charset="0"/>
              <a:buChar char="•"/>
            </a:pPr>
            <a:r>
              <a:rPr lang="en-US" dirty="0"/>
              <a:t>Optimize the use of HW farm spend</a:t>
            </a:r>
          </a:p>
          <a:p>
            <a:pPr marL="285750" indent="-285750">
              <a:buFont typeface="Arial" panose="020B0604020202020204" pitchFamily="34" charset="0"/>
              <a:buChar char="•"/>
            </a:pPr>
            <a:r>
              <a:rPr lang="en-US" dirty="0"/>
              <a:t>Use the best tools, methodology</a:t>
            </a:r>
          </a:p>
        </p:txBody>
      </p:sp>
      <p:sp>
        <p:nvSpPr>
          <p:cNvPr id="31" name="TextBox 30">
            <a:extLst>
              <a:ext uri="{FF2B5EF4-FFF2-40B4-BE49-F238E27FC236}">
                <a16:creationId xmlns:a16="http://schemas.microsoft.com/office/drawing/2014/main" id="{432E2A3A-6556-7345-9018-E4FD27753C4E}"/>
              </a:ext>
            </a:extLst>
          </p:cNvPr>
          <p:cNvSpPr txBox="1"/>
          <p:nvPr/>
        </p:nvSpPr>
        <p:spPr>
          <a:xfrm>
            <a:off x="477153" y="4478105"/>
            <a:ext cx="4423398" cy="1754326"/>
          </a:xfrm>
          <a:prstGeom prst="rect">
            <a:avLst/>
          </a:prstGeom>
          <a:noFill/>
        </p:spPr>
        <p:txBody>
          <a:bodyPr wrap="square" rtlCol="0">
            <a:spAutoFit/>
          </a:bodyPr>
          <a:lstStyle/>
          <a:p>
            <a:r>
              <a:rPr lang="en-US" b="1" dirty="0">
                <a:solidFill>
                  <a:schemeClr val="accent3"/>
                </a:solidFill>
              </a:rPr>
              <a:t>New</a:t>
            </a:r>
            <a:r>
              <a:rPr lang="en-US" b="1" dirty="0"/>
              <a:t> Motivation:</a:t>
            </a:r>
          </a:p>
          <a:p>
            <a:pPr marL="285750" indent="-285750">
              <a:buFont typeface="Arial" panose="020B0604020202020204" pitchFamily="34" charset="0"/>
              <a:buChar char="•"/>
            </a:pPr>
            <a:r>
              <a:rPr lang="en-US" dirty="0"/>
              <a:t>Make money from HW &amp; managed services</a:t>
            </a:r>
          </a:p>
          <a:p>
            <a:pPr marL="285750" indent="-285750">
              <a:buFont typeface="Arial" panose="020B0604020202020204" pitchFamily="34" charset="0"/>
              <a:buChar char="•"/>
            </a:pPr>
            <a:r>
              <a:rPr lang="en-US" dirty="0"/>
              <a:t>EDA compute is a big target (with specific infra requirements)</a:t>
            </a:r>
          </a:p>
          <a:p>
            <a:endParaRPr lang="en-US" dirty="0"/>
          </a:p>
        </p:txBody>
      </p:sp>
      <p:sp>
        <p:nvSpPr>
          <p:cNvPr id="36" name="TextBox 35">
            <a:extLst>
              <a:ext uri="{FF2B5EF4-FFF2-40B4-BE49-F238E27FC236}">
                <a16:creationId xmlns:a16="http://schemas.microsoft.com/office/drawing/2014/main" id="{F3C594E1-38C4-554A-8EF0-89D7CA42DBED}"/>
              </a:ext>
            </a:extLst>
          </p:cNvPr>
          <p:cNvSpPr txBox="1"/>
          <p:nvPr/>
        </p:nvSpPr>
        <p:spPr>
          <a:xfrm>
            <a:off x="8554187" y="1811810"/>
            <a:ext cx="3345713" cy="2585323"/>
          </a:xfrm>
          <a:prstGeom prst="rect">
            <a:avLst/>
          </a:prstGeom>
          <a:noFill/>
        </p:spPr>
        <p:txBody>
          <a:bodyPr wrap="square" rtlCol="0">
            <a:spAutoFit/>
          </a:bodyPr>
          <a:lstStyle/>
          <a:p>
            <a:r>
              <a:rPr lang="en-US" b="1" dirty="0">
                <a:solidFill>
                  <a:schemeClr val="accent3"/>
                </a:solidFill>
              </a:rPr>
              <a:t>New</a:t>
            </a:r>
            <a:r>
              <a:rPr lang="en-US" b="1" dirty="0"/>
              <a:t> Motivation:</a:t>
            </a:r>
          </a:p>
          <a:p>
            <a:pPr marL="285750" indent="-285750">
              <a:buFont typeface="Arial" panose="020B0604020202020204" pitchFamily="34" charset="0"/>
              <a:buChar char="•"/>
            </a:pPr>
            <a:r>
              <a:rPr lang="en-US" dirty="0"/>
              <a:t>Use elastic &amp; unlimited scale to improve product vs competition</a:t>
            </a:r>
          </a:p>
          <a:p>
            <a:pPr marL="285750" indent="-285750">
              <a:buFont typeface="Arial" panose="020B0604020202020204" pitchFamily="34" charset="0"/>
              <a:buChar char="•"/>
            </a:pPr>
            <a:r>
              <a:rPr lang="en-US" dirty="0"/>
              <a:t>Make money off software in this segment</a:t>
            </a:r>
          </a:p>
          <a:p>
            <a:pPr marL="285750" indent="-285750">
              <a:buFont typeface="Arial" panose="020B0604020202020204" pitchFamily="34" charset="0"/>
              <a:buChar char="•"/>
            </a:pPr>
            <a:r>
              <a:rPr lang="en-US" dirty="0"/>
              <a:t>Make money off special purpose hardware in this segment</a:t>
            </a:r>
          </a:p>
        </p:txBody>
      </p:sp>
      <p:sp>
        <p:nvSpPr>
          <p:cNvPr id="3" name="Oval 2">
            <a:extLst>
              <a:ext uri="{FF2B5EF4-FFF2-40B4-BE49-F238E27FC236}">
                <a16:creationId xmlns:a16="http://schemas.microsoft.com/office/drawing/2014/main" id="{1BC2F478-4145-A145-B1DD-DFE484D6E212}"/>
              </a:ext>
            </a:extLst>
          </p:cNvPr>
          <p:cNvSpPr/>
          <p:nvPr/>
        </p:nvSpPr>
        <p:spPr>
          <a:xfrm rot="20215582">
            <a:off x="4892933" y="1093327"/>
            <a:ext cx="2303904" cy="5014720"/>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4" name="TextBox 13">
            <a:extLst>
              <a:ext uri="{FF2B5EF4-FFF2-40B4-BE49-F238E27FC236}">
                <a16:creationId xmlns:a16="http://schemas.microsoft.com/office/drawing/2014/main" id="{059C6F93-6389-E349-8C67-5A42AA50C10A}"/>
              </a:ext>
            </a:extLst>
          </p:cNvPr>
          <p:cNvSpPr txBox="1"/>
          <p:nvPr/>
        </p:nvSpPr>
        <p:spPr>
          <a:xfrm>
            <a:off x="8580061" y="751543"/>
            <a:ext cx="2781595" cy="923330"/>
          </a:xfrm>
          <a:prstGeom prst="rect">
            <a:avLst/>
          </a:prstGeom>
          <a:noFill/>
        </p:spPr>
        <p:txBody>
          <a:bodyPr wrap="none" rtlCol="0">
            <a:spAutoFit/>
          </a:bodyPr>
          <a:lstStyle/>
          <a:p>
            <a:r>
              <a:rPr lang="en-US" b="1" dirty="0"/>
              <a:t>Motivation:</a:t>
            </a:r>
          </a:p>
          <a:p>
            <a:pPr marL="285750" indent="-285750">
              <a:buFont typeface="Arial" panose="020B0604020202020204" pitchFamily="34" charset="0"/>
              <a:buChar char="•"/>
            </a:pPr>
            <a:r>
              <a:rPr lang="en-US" dirty="0"/>
              <a:t>Best / fastest engines</a:t>
            </a:r>
          </a:p>
          <a:p>
            <a:pPr marL="285750" indent="-285750">
              <a:buFont typeface="Arial" panose="020B0604020202020204" pitchFamily="34" charset="0"/>
              <a:buChar char="•"/>
            </a:pPr>
            <a:r>
              <a:rPr lang="en-US" dirty="0"/>
              <a:t>Take advantage of h/w</a:t>
            </a:r>
          </a:p>
        </p:txBody>
      </p:sp>
      <p:sp>
        <p:nvSpPr>
          <p:cNvPr id="20" name="TextBox 19">
            <a:extLst>
              <a:ext uri="{FF2B5EF4-FFF2-40B4-BE49-F238E27FC236}">
                <a16:creationId xmlns:a16="http://schemas.microsoft.com/office/drawing/2014/main" id="{FD1C9992-3C34-BF4A-8E8B-587B79500257}"/>
              </a:ext>
            </a:extLst>
          </p:cNvPr>
          <p:cNvSpPr txBox="1"/>
          <p:nvPr/>
        </p:nvSpPr>
        <p:spPr>
          <a:xfrm>
            <a:off x="482723" y="2417759"/>
            <a:ext cx="4127377" cy="1754326"/>
          </a:xfrm>
          <a:prstGeom prst="rect">
            <a:avLst/>
          </a:prstGeom>
          <a:noFill/>
        </p:spPr>
        <p:txBody>
          <a:bodyPr wrap="square" rtlCol="0">
            <a:spAutoFit/>
          </a:bodyPr>
          <a:lstStyle/>
          <a:p>
            <a:r>
              <a:rPr lang="en-US" b="1" dirty="0">
                <a:solidFill>
                  <a:schemeClr val="accent3"/>
                </a:solidFill>
              </a:rPr>
              <a:t>New</a:t>
            </a:r>
            <a:r>
              <a:rPr lang="en-US" b="1" dirty="0"/>
              <a:t> Motivation:</a:t>
            </a:r>
          </a:p>
          <a:p>
            <a:pPr marL="285750" indent="-285750">
              <a:buFont typeface="Arial" panose="020B0604020202020204" pitchFamily="34" charset="0"/>
              <a:buChar char="•"/>
            </a:pPr>
            <a:r>
              <a:rPr lang="en-US" dirty="0"/>
              <a:t>Short term project-specific needs</a:t>
            </a:r>
          </a:p>
          <a:p>
            <a:pPr marL="285750" indent="-285750">
              <a:buFont typeface="Arial" panose="020B0604020202020204" pitchFamily="34" charset="0"/>
              <a:buChar char="•"/>
            </a:pPr>
            <a:r>
              <a:rPr lang="en-US" dirty="0"/>
              <a:t>Improve TTR, </a:t>
            </a:r>
            <a:r>
              <a:rPr lang="en-US" dirty="0" err="1"/>
              <a:t>QoR</a:t>
            </a:r>
            <a:endParaRPr lang="en-US" dirty="0"/>
          </a:p>
          <a:p>
            <a:pPr marL="285750" indent="-285750">
              <a:buFont typeface="Arial" panose="020B0604020202020204" pitchFamily="34" charset="0"/>
              <a:buChar char="•"/>
            </a:pPr>
            <a:r>
              <a:rPr lang="en-US" dirty="0"/>
              <a:t>Managed Services</a:t>
            </a:r>
          </a:p>
          <a:p>
            <a:pPr marL="285750" indent="-285750">
              <a:buFont typeface="Arial" panose="020B0604020202020204" pitchFamily="34" charset="0"/>
              <a:buChar char="•"/>
            </a:pPr>
            <a:r>
              <a:rPr lang="en-US" dirty="0"/>
              <a:t>New business (ARM, AMD, </a:t>
            </a:r>
            <a:r>
              <a:rPr lang="en-US" dirty="0" err="1"/>
              <a:t>nvda</a:t>
            </a:r>
            <a:r>
              <a:rPr lang="en-US" dirty="0"/>
              <a:t>, </a:t>
            </a:r>
            <a:r>
              <a:rPr lang="en-US" dirty="0" err="1"/>
              <a:t>xlnx</a:t>
            </a:r>
            <a:r>
              <a:rPr lang="en-US" dirty="0"/>
              <a:t>)</a:t>
            </a:r>
          </a:p>
        </p:txBody>
      </p:sp>
      <p:cxnSp>
        <p:nvCxnSpPr>
          <p:cNvPr id="5" name="Straight Connector 4">
            <a:extLst>
              <a:ext uri="{FF2B5EF4-FFF2-40B4-BE49-F238E27FC236}">
                <a16:creationId xmlns:a16="http://schemas.microsoft.com/office/drawing/2014/main" id="{5524337C-1402-4F41-9107-F190FDEAD761}"/>
              </a:ext>
            </a:extLst>
          </p:cNvPr>
          <p:cNvCxnSpPr>
            <a:cxnSpLocks/>
          </p:cNvCxnSpPr>
          <p:nvPr/>
        </p:nvCxnSpPr>
        <p:spPr>
          <a:xfrm>
            <a:off x="477153" y="4191000"/>
            <a:ext cx="4132947"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2309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31" grpId="0"/>
      <p:bldP spid="36" grpId="0"/>
      <p:bldP spid="3" grpId="0" animBg="1"/>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applications (today, and in the works)</a:t>
            </a:r>
          </a:p>
        </p:txBody>
      </p:sp>
      <p:sp>
        <p:nvSpPr>
          <p:cNvPr id="4" name="Text Placeholder 3"/>
          <p:cNvSpPr>
            <a:spLocks noGrp="1"/>
          </p:cNvSpPr>
          <p:nvPr>
            <p:ph type="body" sz="quarter" idx="12"/>
          </p:nvPr>
        </p:nvSpPr>
        <p:spPr/>
        <p:txBody>
          <a:bodyPr/>
          <a:lstStyle/>
          <a:p>
            <a:r>
              <a:rPr lang="en-US" dirty="0"/>
              <a:t>Large and Complex DP possibilities</a:t>
            </a:r>
          </a:p>
        </p:txBody>
      </p:sp>
      <p:grpSp>
        <p:nvGrpSpPr>
          <p:cNvPr id="9" name="Group 8">
            <a:extLst>
              <a:ext uri="{FF2B5EF4-FFF2-40B4-BE49-F238E27FC236}">
                <a16:creationId xmlns:a16="http://schemas.microsoft.com/office/drawing/2014/main" id="{8C561E92-6DE4-4552-9576-A5EE9268A433}"/>
              </a:ext>
            </a:extLst>
          </p:cNvPr>
          <p:cNvGrpSpPr/>
          <p:nvPr/>
        </p:nvGrpSpPr>
        <p:grpSpPr>
          <a:xfrm>
            <a:off x="889815" y="1784916"/>
            <a:ext cx="3942730" cy="4113975"/>
            <a:chOff x="855400" y="1563328"/>
            <a:chExt cx="3942730" cy="4113975"/>
          </a:xfrm>
        </p:grpSpPr>
        <p:sp>
          <p:nvSpPr>
            <p:cNvPr id="66" name="Rectangle 65"/>
            <p:cNvSpPr/>
            <p:nvPr/>
          </p:nvSpPr>
          <p:spPr>
            <a:xfrm>
              <a:off x="3751001" y="3301753"/>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7" name="TextBox 66"/>
            <p:cNvSpPr txBox="1"/>
            <p:nvPr/>
          </p:nvSpPr>
          <p:spPr>
            <a:xfrm>
              <a:off x="3839492" y="3365888"/>
              <a:ext cx="727592" cy="461665"/>
            </a:xfrm>
            <a:prstGeom prst="rect">
              <a:avLst/>
            </a:prstGeom>
            <a:noFill/>
          </p:spPr>
          <p:txBody>
            <a:bodyPr wrap="square" rtlCol="0">
              <a:spAutoFit/>
            </a:bodyPr>
            <a:lstStyle/>
            <a:p>
              <a:r>
                <a:rPr lang="en-US" sz="1200" dirty="0"/>
                <a:t>P and R Worker</a:t>
              </a:r>
            </a:p>
          </p:txBody>
        </p:sp>
        <p:sp>
          <p:nvSpPr>
            <p:cNvPr id="63" name="Rectangle 62"/>
            <p:cNvSpPr/>
            <p:nvPr/>
          </p:nvSpPr>
          <p:spPr>
            <a:xfrm>
              <a:off x="3746084" y="2473987"/>
              <a:ext cx="914400" cy="592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4" name="TextBox 63"/>
            <p:cNvSpPr txBox="1"/>
            <p:nvPr/>
          </p:nvSpPr>
          <p:spPr>
            <a:xfrm>
              <a:off x="3851782" y="2556613"/>
              <a:ext cx="732508" cy="461665"/>
            </a:xfrm>
            <a:prstGeom prst="rect">
              <a:avLst/>
            </a:prstGeom>
            <a:noFill/>
          </p:spPr>
          <p:txBody>
            <a:bodyPr wrap="square" rtlCol="0">
              <a:spAutoFit/>
            </a:bodyPr>
            <a:lstStyle/>
            <a:p>
              <a:r>
                <a:rPr lang="en-US" sz="1200" dirty="0"/>
                <a:t>TA Worker</a:t>
              </a:r>
            </a:p>
          </p:txBody>
        </p:sp>
        <p:sp>
          <p:nvSpPr>
            <p:cNvPr id="59" name="Rectangle 58"/>
            <p:cNvSpPr/>
            <p:nvPr/>
          </p:nvSpPr>
          <p:spPr>
            <a:xfrm>
              <a:off x="3844405" y="5087367"/>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0" name="TextBox 59"/>
            <p:cNvSpPr txBox="1"/>
            <p:nvPr/>
          </p:nvSpPr>
          <p:spPr>
            <a:xfrm>
              <a:off x="3932895" y="5151502"/>
              <a:ext cx="865235" cy="461665"/>
            </a:xfrm>
            <a:prstGeom prst="rect">
              <a:avLst/>
            </a:prstGeom>
            <a:noFill/>
          </p:spPr>
          <p:txBody>
            <a:bodyPr wrap="square" rtlCol="0">
              <a:spAutoFit/>
            </a:bodyPr>
            <a:lstStyle/>
            <a:p>
              <a:r>
                <a:rPr lang="en-US" sz="1200" dirty="0"/>
                <a:t>OPC Worker</a:t>
              </a:r>
            </a:p>
          </p:txBody>
        </p:sp>
        <p:sp>
          <p:nvSpPr>
            <p:cNvPr id="57" name="Rectangle 56"/>
            <p:cNvSpPr/>
            <p:nvPr/>
          </p:nvSpPr>
          <p:spPr>
            <a:xfrm>
              <a:off x="3785413" y="5008711"/>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8" name="TextBox 57"/>
            <p:cNvSpPr txBox="1"/>
            <p:nvPr/>
          </p:nvSpPr>
          <p:spPr>
            <a:xfrm>
              <a:off x="3873903" y="5072846"/>
              <a:ext cx="865235" cy="461665"/>
            </a:xfrm>
            <a:prstGeom prst="rect">
              <a:avLst/>
            </a:prstGeom>
            <a:noFill/>
          </p:spPr>
          <p:txBody>
            <a:bodyPr wrap="square" rtlCol="0">
              <a:spAutoFit/>
            </a:bodyPr>
            <a:lstStyle/>
            <a:p>
              <a:r>
                <a:rPr lang="en-US" sz="1200" dirty="0"/>
                <a:t>OPC Worker</a:t>
              </a:r>
            </a:p>
          </p:txBody>
        </p:sp>
        <p:sp>
          <p:nvSpPr>
            <p:cNvPr id="55" name="Rectangle 54"/>
            <p:cNvSpPr/>
            <p:nvPr/>
          </p:nvSpPr>
          <p:spPr>
            <a:xfrm>
              <a:off x="3716589" y="4920223"/>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6" name="TextBox 55"/>
            <p:cNvSpPr txBox="1"/>
            <p:nvPr/>
          </p:nvSpPr>
          <p:spPr>
            <a:xfrm>
              <a:off x="3805079" y="4984358"/>
              <a:ext cx="865235" cy="461665"/>
            </a:xfrm>
            <a:prstGeom prst="rect">
              <a:avLst/>
            </a:prstGeom>
            <a:noFill/>
          </p:spPr>
          <p:txBody>
            <a:bodyPr wrap="square" rtlCol="0">
              <a:spAutoFit/>
            </a:bodyPr>
            <a:lstStyle/>
            <a:p>
              <a:r>
                <a:rPr lang="en-US" sz="1200" dirty="0"/>
                <a:t>OPC Worker</a:t>
              </a:r>
            </a:p>
          </p:txBody>
        </p:sp>
        <p:sp>
          <p:nvSpPr>
            <p:cNvPr id="52" name="TextBox 51"/>
            <p:cNvSpPr txBox="1"/>
            <p:nvPr/>
          </p:nvSpPr>
          <p:spPr>
            <a:xfrm>
              <a:off x="3937815" y="4286490"/>
              <a:ext cx="732508" cy="461665"/>
            </a:xfrm>
            <a:prstGeom prst="rect">
              <a:avLst/>
            </a:prstGeom>
            <a:solidFill>
              <a:schemeClr val="bg1"/>
            </a:solidFill>
          </p:spPr>
          <p:txBody>
            <a:bodyPr wrap="square" rtlCol="0">
              <a:spAutoFit/>
            </a:bodyPr>
            <a:lstStyle/>
            <a:p>
              <a:r>
                <a:rPr lang="en-US" sz="1200" dirty="0"/>
                <a:t>DRC Worker</a:t>
              </a:r>
            </a:p>
          </p:txBody>
        </p:sp>
        <p:sp>
          <p:nvSpPr>
            <p:cNvPr id="53" name="Rectangle 52"/>
            <p:cNvSpPr/>
            <p:nvPr/>
          </p:nvSpPr>
          <p:spPr>
            <a:xfrm>
              <a:off x="3795244" y="4123805"/>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4" name="TextBox 53"/>
            <p:cNvSpPr txBox="1"/>
            <p:nvPr/>
          </p:nvSpPr>
          <p:spPr>
            <a:xfrm>
              <a:off x="3873904" y="4212749"/>
              <a:ext cx="732508" cy="461665"/>
            </a:xfrm>
            <a:prstGeom prst="rect">
              <a:avLst/>
            </a:prstGeom>
            <a:solidFill>
              <a:schemeClr val="bg1"/>
            </a:solidFill>
          </p:spPr>
          <p:txBody>
            <a:bodyPr wrap="square" rtlCol="0">
              <a:spAutoFit/>
            </a:bodyPr>
            <a:lstStyle/>
            <a:p>
              <a:r>
                <a:rPr lang="en-US" sz="1200" dirty="0"/>
                <a:t>DRC Worker</a:t>
              </a:r>
            </a:p>
          </p:txBody>
        </p:sp>
        <p:sp>
          <p:nvSpPr>
            <p:cNvPr id="50" name="Rectangle 49"/>
            <p:cNvSpPr/>
            <p:nvPr/>
          </p:nvSpPr>
          <p:spPr>
            <a:xfrm>
              <a:off x="3721504" y="4050517"/>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1" name="TextBox 50"/>
            <p:cNvSpPr txBox="1"/>
            <p:nvPr/>
          </p:nvSpPr>
          <p:spPr>
            <a:xfrm>
              <a:off x="3785415" y="4143922"/>
              <a:ext cx="732508" cy="461665"/>
            </a:xfrm>
            <a:prstGeom prst="rect">
              <a:avLst/>
            </a:prstGeom>
            <a:solidFill>
              <a:schemeClr val="bg1"/>
            </a:solidFill>
          </p:spPr>
          <p:txBody>
            <a:bodyPr wrap="square" rtlCol="0">
              <a:spAutoFit/>
            </a:bodyPr>
            <a:lstStyle/>
            <a:p>
              <a:r>
                <a:rPr lang="en-US" sz="1200" dirty="0"/>
                <a:t>DRC Worker</a:t>
              </a:r>
            </a:p>
          </p:txBody>
        </p:sp>
        <p:sp>
          <p:nvSpPr>
            <p:cNvPr id="46" name="Rectangle 45"/>
            <p:cNvSpPr/>
            <p:nvPr/>
          </p:nvSpPr>
          <p:spPr>
            <a:xfrm>
              <a:off x="3800161" y="1696064"/>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7" name="TextBox 46"/>
            <p:cNvSpPr txBox="1"/>
            <p:nvPr/>
          </p:nvSpPr>
          <p:spPr>
            <a:xfrm>
              <a:off x="3937813" y="1760199"/>
              <a:ext cx="678430" cy="461665"/>
            </a:xfrm>
            <a:prstGeom prst="rect">
              <a:avLst/>
            </a:prstGeom>
            <a:noFill/>
          </p:spPr>
          <p:txBody>
            <a:bodyPr wrap="square" rtlCol="0">
              <a:spAutoFit/>
            </a:bodyPr>
            <a:lstStyle/>
            <a:p>
              <a:r>
                <a:rPr lang="en-US" sz="1200" dirty="0"/>
                <a:t>Spice Worker</a:t>
              </a:r>
            </a:p>
          </p:txBody>
        </p:sp>
        <p:sp>
          <p:nvSpPr>
            <p:cNvPr id="44" name="Rectangle 43"/>
            <p:cNvSpPr/>
            <p:nvPr/>
          </p:nvSpPr>
          <p:spPr>
            <a:xfrm>
              <a:off x="3731336" y="1627240"/>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5" name="TextBox 44"/>
            <p:cNvSpPr txBox="1"/>
            <p:nvPr/>
          </p:nvSpPr>
          <p:spPr>
            <a:xfrm>
              <a:off x="3937813" y="1730703"/>
              <a:ext cx="678430" cy="461665"/>
            </a:xfrm>
            <a:prstGeom prst="rect">
              <a:avLst/>
            </a:prstGeom>
            <a:noFill/>
          </p:spPr>
          <p:txBody>
            <a:bodyPr wrap="square" rtlCol="0">
              <a:spAutoFit/>
            </a:bodyPr>
            <a:lstStyle/>
            <a:p>
              <a:r>
                <a:rPr lang="en-US" sz="1200" dirty="0"/>
                <a:t>Spice Worker</a:t>
              </a:r>
            </a:p>
          </p:txBody>
        </p:sp>
        <p:sp>
          <p:nvSpPr>
            <p:cNvPr id="22" name="TextBox 21"/>
            <p:cNvSpPr txBox="1"/>
            <p:nvPr/>
          </p:nvSpPr>
          <p:spPr>
            <a:xfrm>
              <a:off x="904559" y="2948621"/>
              <a:ext cx="934065" cy="523220"/>
            </a:xfrm>
            <a:prstGeom prst="rect">
              <a:avLst/>
            </a:prstGeom>
            <a:noFill/>
          </p:spPr>
          <p:txBody>
            <a:bodyPr wrap="square" rtlCol="0">
              <a:spAutoFit/>
            </a:bodyPr>
            <a:lstStyle/>
            <a:p>
              <a:r>
                <a:rPr lang="en-US" sz="1400" dirty="0"/>
                <a:t>Tool A</a:t>
              </a:r>
            </a:p>
            <a:p>
              <a:r>
                <a:rPr lang="en-US" sz="1400" dirty="0"/>
                <a:t>Master</a:t>
              </a:r>
            </a:p>
          </p:txBody>
        </p:sp>
        <p:sp>
          <p:nvSpPr>
            <p:cNvPr id="23" name="Rectangle 22"/>
            <p:cNvSpPr/>
            <p:nvPr/>
          </p:nvSpPr>
          <p:spPr>
            <a:xfrm>
              <a:off x="855400" y="2743199"/>
              <a:ext cx="1042220" cy="934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Rectangle 23"/>
            <p:cNvSpPr/>
            <p:nvPr/>
          </p:nvSpPr>
          <p:spPr>
            <a:xfrm>
              <a:off x="3637929" y="1563328"/>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5" name="TextBox 24"/>
            <p:cNvSpPr txBox="1"/>
            <p:nvPr/>
          </p:nvSpPr>
          <p:spPr>
            <a:xfrm>
              <a:off x="3775581" y="1627463"/>
              <a:ext cx="678430" cy="415498"/>
            </a:xfrm>
            <a:prstGeom prst="rect">
              <a:avLst/>
            </a:prstGeom>
            <a:noFill/>
          </p:spPr>
          <p:txBody>
            <a:bodyPr wrap="square" rtlCol="0">
              <a:spAutoFit/>
            </a:bodyPr>
            <a:lstStyle/>
            <a:p>
              <a:r>
                <a:rPr lang="en-US" sz="1050" dirty="0" err="1"/>
                <a:t>ToolA</a:t>
              </a:r>
              <a:endParaRPr lang="en-US" sz="1050" dirty="0"/>
            </a:p>
            <a:p>
              <a:r>
                <a:rPr lang="en-US" sz="1050" dirty="0"/>
                <a:t>Worker1</a:t>
              </a:r>
            </a:p>
          </p:txBody>
        </p:sp>
        <p:sp>
          <p:nvSpPr>
            <p:cNvPr id="26" name="Rectangle 25"/>
            <p:cNvSpPr/>
            <p:nvPr/>
          </p:nvSpPr>
          <p:spPr>
            <a:xfrm>
              <a:off x="3642844" y="2410078"/>
              <a:ext cx="914400" cy="5929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7" name="TextBox 26"/>
            <p:cNvSpPr txBox="1"/>
            <p:nvPr/>
          </p:nvSpPr>
          <p:spPr>
            <a:xfrm>
              <a:off x="3748542" y="2492704"/>
              <a:ext cx="732508" cy="461665"/>
            </a:xfrm>
            <a:prstGeom prst="rect">
              <a:avLst/>
            </a:prstGeom>
            <a:noFill/>
          </p:spPr>
          <p:txBody>
            <a:bodyPr wrap="square" rtlCol="0">
              <a:spAutoFit/>
            </a:bodyPr>
            <a:lstStyle/>
            <a:p>
              <a:r>
                <a:rPr lang="en-US" sz="1200" dirty="0"/>
                <a:t>Tool A</a:t>
              </a:r>
            </a:p>
            <a:p>
              <a:r>
                <a:rPr lang="en-US" sz="1200" dirty="0"/>
                <a:t>Worker2</a:t>
              </a:r>
            </a:p>
          </p:txBody>
        </p:sp>
        <p:sp>
          <p:nvSpPr>
            <p:cNvPr id="28" name="Rectangle 27"/>
            <p:cNvSpPr/>
            <p:nvPr/>
          </p:nvSpPr>
          <p:spPr>
            <a:xfrm>
              <a:off x="3637929" y="3218178"/>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 name="TextBox 28"/>
            <p:cNvSpPr txBox="1"/>
            <p:nvPr/>
          </p:nvSpPr>
          <p:spPr>
            <a:xfrm>
              <a:off x="3726420" y="3282313"/>
              <a:ext cx="727592" cy="461665"/>
            </a:xfrm>
            <a:prstGeom prst="rect">
              <a:avLst/>
            </a:prstGeom>
            <a:noFill/>
          </p:spPr>
          <p:txBody>
            <a:bodyPr wrap="square" rtlCol="0">
              <a:spAutoFit/>
            </a:bodyPr>
            <a:lstStyle/>
            <a:p>
              <a:r>
                <a:rPr lang="en-US" sz="1200" dirty="0" err="1"/>
                <a:t>ToolB</a:t>
              </a:r>
              <a:endParaRPr lang="en-US" sz="1200" dirty="0"/>
            </a:p>
            <a:p>
              <a:r>
                <a:rPr lang="en-US" sz="1200" dirty="0"/>
                <a:t>Worker3</a:t>
              </a:r>
            </a:p>
          </p:txBody>
        </p:sp>
        <p:sp>
          <p:nvSpPr>
            <p:cNvPr id="32" name="Rectangle 31"/>
            <p:cNvSpPr/>
            <p:nvPr/>
          </p:nvSpPr>
          <p:spPr>
            <a:xfrm>
              <a:off x="3633013" y="4826815"/>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3" name="TextBox 32"/>
            <p:cNvSpPr txBox="1"/>
            <p:nvPr/>
          </p:nvSpPr>
          <p:spPr>
            <a:xfrm>
              <a:off x="3721503" y="4890950"/>
              <a:ext cx="865235" cy="461665"/>
            </a:xfrm>
            <a:prstGeom prst="rect">
              <a:avLst/>
            </a:prstGeom>
            <a:noFill/>
          </p:spPr>
          <p:txBody>
            <a:bodyPr wrap="square" rtlCol="0">
              <a:spAutoFit/>
            </a:bodyPr>
            <a:lstStyle/>
            <a:p>
              <a:r>
                <a:rPr lang="en-US" sz="1200" dirty="0" err="1"/>
                <a:t>ToolC</a:t>
              </a:r>
              <a:endParaRPr lang="en-US" sz="1200" dirty="0"/>
            </a:p>
            <a:p>
              <a:r>
                <a:rPr lang="en-US" sz="1200" dirty="0"/>
                <a:t>Worker5</a:t>
              </a:r>
            </a:p>
          </p:txBody>
        </p:sp>
        <p:cxnSp>
          <p:nvCxnSpPr>
            <p:cNvPr id="34" name="Straight Arrow Connector 33"/>
            <p:cNvCxnSpPr>
              <a:stCxn id="23" idx="3"/>
              <a:endCxn id="24" idx="1"/>
            </p:cNvCxnSpPr>
            <p:nvPr/>
          </p:nvCxnSpPr>
          <p:spPr>
            <a:xfrm flipV="1">
              <a:off x="1897620" y="1858296"/>
              <a:ext cx="1740309" cy="135193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3"/>
              <a:endCxn id="26" idx="1"/>
            </p:cNvCxnSpPr>
            <p:nvPr/>
          </p:nvCxnSpPr>
          <p:spPr>
            <a:xfrm flipV="1">
              <a:off x="1897620" y="2706558"/>
              <a:ext cx="1745224" cy="50367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3"/>
              <a:endCxn id="28" idx="1"/>
            </p:cNvCxnSpPr>
            <p:nvPr/>
          </p:nvCxnSpPr>
          <p:spPr>
            <a:xfrm>
              <a:off x="1897620" y="3210232"/>
              <a:ext cx="1740309" cy="30291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23" idx="3"/>
              <a:endCxn id="30" idx="1"/>
            </p:cNvCxnSpPr>
            <p:nvPr/>
          </p:nvCxnSpPr>
          <p:spPr>
            <a:xfrm>
              <a:off x="1897620" y="3210232"/>
              <a:ext cx="1745224" cy="106597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3" idx="3"/>
              <a:endCxn id="32" idx="1"/>
            </p:cNvCxnSpPr>
            <p:nvPr/>
          </p:nvCxnSpPr>
          <p:spPr>
            <a:xfrm>
              <a:off x="1897620" y="3210232"/>
              <a:ext cx="1735393" cy="191155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642844" y="3981237"/>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1" name="TextBox 30"/>
            <p:cNvSpPr txBox="1"/>
            <p:nvPr/>
          </p:nvSpPr>
          <p:spPr>
            <a:xfrm>
              <a:off x="3721504" y="4070181"/>
              <a:ext cx="732508" cy="461665"/>
            </a:xfrm>
            <a:prstGeom prst="rect">
              <a:avLst/>
            </a:prstGeom>
            <a:solidFill>
              <a:schemeClr val="bg1"/>
            </a:solidFill>
          </p:spPr>
          <p:txBody>
            <a:bodyPr wrap="square" rtlCol="0">
              <a:spAutoFit/>
            </a:bodyPr>
            <a:lstStyle/>
            <a:p>
              <a:r>
                <a:rPr lang="en-US" sz="1200" dirty="0" err="1"/>
                <a:t>ToolB</a:t>
              </a:r>
              <a:endParaRPr lang="en-US" sz="1200" dirty="0"/>
            </a:p>
            <a:p>
              <a:r>
                <a:rPr lang="en-US" sz="1200" dirty="0"/>
                <a:t>Worker4</a:t>
              </a:r>
            </a:p>
          </p:txBody>
        </p:sp>
      </p:grpSp>
      <p:grpSp>
        <p:nvGrpSpPr>
          <p:cNvPr id="8" name="Group 7">
            <a:extLst>
              <a:ext uri="{FF2B5EF4-FFF2-40B4-BE49-F238E27FC236}">
                <a16:creationId xmlns:a16="http://schemas.microsoft.com/office/drawing/2014/main" id="{EBFE94E0-1B88-42D8-AEF5-D1F67C2395D0}"/>
              </a:ext>
            </a:extLst>
          </p:cNvPr>
          <p:cNvGrpSpPr/>
          <p:nvPr/>
        </p:nvGrpSpPr>
        <p:grpSpPr>
          <a:xfrm>
            <a:off x="5996703" y="1784968"/>
            <a:ext cx="4375204" cy="4157468"/>
            <a:chOff x="6081262" y="1495615"/>
            <a:chExt cx="4846712" cy="4784572"/>
          </a:xfrm>
        </p:grpSpPr>
        <p:sp>
          <p:nvSpPr>
            <p:cNvPr id="102" name="Rectangle 101"/>
            <p:cNvSpPr/>
            <p:nvPr/>
          </p:nvSpPr>
          <p:spPr>
            <a:xfrm>
              <a:off x="9960089" y="5690251"/>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1" name="Rectangle 100"/>
            <p:cNvSpPr/>
            <p:nvPr/>
          </p:nvSpPr>
          <p:spPr>
            <a:xfrm>
              <a:off x="9893315" y="5624114"/>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0" name="Rectangle 99"/>
            <p:cNvSpPr/>
            <p:nvPr/>
          </p:nvSpPr>
          <p:spPr>
            <a:xfrm>
              <a:off x="9960089" y="4911502"/>
              <a:ext cx="924996" cy="5743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9" name="Rectangle 98"/>
            <p:cNvSpPr/>
            <p:nvPr/>
          </p:nvSpPr>
          <p:spPr>
            <a:xfrm>
              <a:off x="9889187" y="4827519"/>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8" name="Rectangle 97"/>
            <p:cNvSpPr/>
            <p:nvPr/>
          </p:nvSpPr>
          <p:spPr>
            <a:xfrm>
              <a:off x="9991368" y="4072724"/>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7" name="Rectangle 96"/>
            <p:cNvSpPr/>
            <p:nvPr/>
          </p:nvSpPr>
          <p:spPr>
            <a:xfrm>
              <a:off x="10013574" y="3283597"/>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6" name="Rectangle 95"/>
            <p:cNvSpPr/>
            <p:nvPr/>
          </p:nvSpPr>
          <p:spPr>
            <a:xfrm>
              <a:off x="9914557" y="4012462"/>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5" name="Rectangle 94"/>
            <p:cNvSpPr/>
            <p:nvPr/>
          </p:nvSpPr>
          <p:spPr>
            <a:xfrm>
              <a:off x="9919472" y="3229784"/>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4" name="Rectangle 93"/>
            <p:cNvSpPr/>
            <p:nvPr/>
          </p:nvSpPr>
          <p:spPr>
            <a:xfrm>
              <a:off x="10013574" y="2474637"/>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3" name="Rectangle 92"/>
            <p:cNvSpPr/>
            <p:nvPr/>
          </p:nvSpPr>
          <p:spPr>
            <a:xfrm>
              <a:off x="9914557" y="2399396"/>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1" name="Rectangle 90"/>
            <p:cNvSpPr/>
            <p:nvPr/>
          </p:nvSpPr>
          <p:spPr>
            <a:xfrm>
              <a:off x="10013574" y="1661892"/>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0" name="Rectangle 89"/>
            <p:cNvSpPr/>
            <p:nvPr/>
          </p:nvSpPr>
          <p:spPr>
            <a:xfrm>
              <a:off x="9914557" y="1588773"/>
              <a:ext cx="914400" cy="589936"/>
            </a:xfrm>
            <a:prstGeom prst="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8" name="TextBox 47"/>
            <p:cNvSpPr txBox="1"/>
            <p:nvPr/>
          </p:nvSpPr>
          <p:spPr>
            <a:xfrm>
              <a:off x="6130009" y="3412681"/>
              <a:ext cx="934065" cy="850083"/>
            </a:xfrm>
            <a:prstGeom prst="rect">
              <a:avLst/>
            </a:prstGeom>
            <a:noFill/>
          </p:spPr>
          <p:txBody>
            <a:bodyPr wrap="square" rtlCol="0">
              <a:spAutoFit/>
            </a:bodyPr>
            <a:lstStyle/>
            <a:p>
              <a:r>
                <a:rPr lang="en-US" sz="1400" dirty="0"/>
                <a:t>Flow</a:t>
              </a:r>
            </a:p>
            <a:p>
              <a:r>
                <a:rPr lang="en-US" sz="1400" dirty="0"/>
                <a:t>Master</a:t>
              </a:r>
            </a:p>
            <a:p>
              <a:r>
                <a:rPr lang="en-US" sz="1400" dirty="0"/>
                <a:t>Level 1</a:t>
              </a:r>
            </a:p>
          </p:txBody>
        </p:sp>
        <p:sp>
          <p:nvSpPr>
            <p:cNvPr id="49" name="Rectangle 48"/>
            <p:cNvSpPr/>
            <p:nvPr/>
          </p:nvSpPr>
          <p:spPr>
            <a:xfrm>
              <a:off x="6081262" y="3348997"/>
              <a:ext cx="1042220" cy="9340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Right Triangle 4"/>
            <p:cNvSpPr/>
            <p:nvPr/>
          </p:nvSpPr>
          <p:spPr>
            <a:xfrm rot="5400000">
              <a:off x="7845322" y="2183873"/>
              <a:ext cx="914400" cy="914400"/>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Right Triangle 5"/>
            <p:cNvSpPr/>
            <p:nvPr/>
          </p:nvSpPr>
          <p:spPr>
            <a:xfrm rot="16200000">
              <a:off x="7845322" y="2183873"/>
              <a:ext cx="914400" cy="914400"/>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Box 6"/>
            <p:cNvSpPr txBox="1"/>
            <p:nvPr/>
          </p:nvSpPr>
          <p:spPr>
            <a:xfrm rot="18890899">
              <a:off x="7938412" y="2586281"/>
              <a:ext cx="1018475" cy="306851"/>
            </a:xfrm>
            <a:prstGeom prst="rect">
              <a:avLst/>
            </a:prstGeom>
            <a:noFill/>
          </p:spPr>
          <p:txBody>
            <a:bodyPr wrap="none" rtlCol="0">
              <a:spAutoFit/>
            </a:bodyPr>
            <a:lstStyle/>
            <a:p>
              <a:r>
                <a:rPr lang="en-US" sz="1200" dirty="0"/>
                <a:t>Master1 L2</a:t>
              </a:r>
            </a:p>
          </p:txBody>
        </p:sp>
        <p:sp>
          <p:nvSpPr>
            <p:cNvPr id="65" name="TextBox 64"/>
            <p:cNvSpPr txBox="1"/>
            <p:nvPr/>
          </p:nvSpPr>
          <p:spPr>
            <a:xfrm rot="18890899">
              <a:off x="7675864" y="2394693"/>
              <a:ext cx="1036923" cy="306851"/>
            </a:xfrm>
            <a:prstGeom prst="rect">
              <a:avLst/>
            </a:prstGeom>
            <a:noFill/>
          </p:spPr>
          <p:txBody>
            <a:bodyPr wrap="none" rtlCol="0">
              <a:spAutoFit/>
            </a:bodyPr>
            <a:lstStyle/>
            <a:p>
              <a:r>
                <a:rPr lang="en-US" sz="1200" dirty="0"/>
                <a:t>Worker1 L1</a:t>
              </a:r>
            </a:p>
          </p:txBody>
        </p:sp>
        <p:sp>
          <p:nvSpPr>
            <p:cNvPr id="69" name="Right Triangle 68"/>
            <p:cNvSpPr/>
            <p:nvPr/>
          </p:nvSpPr>
          <p:spPr>
            <a:xfrm rot="5400000">
              <a:off x="7850237" y="3319499"/>
              <a:ext cx="914400" cy="914400"/>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0" name="Right Triangle 69"/>
            <p:cNvSpPr/>
            <p:nvPr/>
          </p:nvSpPr>
          <p:spPr>
            <a:xfrm rot="16200000">
              <a:off x="7850237" y="3319499"/>
              <a:ext cx="914400" cy="914400"/>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1" name="TextBox 70"/>
            <p:cNvSpPr txBox="1"/>
            <p:nvPr/>
          </p:nvSpPr>
          <p:spPr>
            <a:xfrm rot="18890899">
              <a:off x="7943331" y="3721906"/>
              <a:ext cx="1018475" cy="306851"/>
            </a:xfrm>
            <a:prstGeom prst="rect">
              <a:avLst/>
            </a:prstGeom>
            <a:noFill/>
          </p:spPr>
          <p:txBody>
            <a:bodyPr wrap="none" rtlCol="0">
              <a:spAutoFit/>
            </a:bodyPr>
            <a:lstStyle/>
            <a:p>
              <a:r>
                <a:rPr lang="en-US" sz="1200" dirty="0"/>
                <a:t>Master2 L2</a:t>
              </a:r>
            </a:p>
          </p:txBody>
        </p:sp>
        <p:sp>
          <p:nvSpPr>
            <p:cNvPr id="72" name="TextBox 71"/>
            <p:cNvSpPr txBox="1"/>
            <p:nvPr/>
          </p:nvSpPr>
          <p:spPr>
            <a:xfrm rot="18890899">
              <a:off x="7680779" y="3530318"/>
              <a:ext cx="1036923" cy="306851"/>
            </a:xfrm>
            <a:prstGeom prst="rect">
              <a:avLst/>
            </a:prstGeom>
            <a:noFill/>
          </p:spPr>
          <p:txBody>
            <a:bodyPr wrap="none" rtlCol="0">
              <a:spAutoFit/>
            </a:bodyPr>
            <a:lstStyle/>
            <a:p>
              <a:r>
                <a:rPr lang="en-US" sz="1200" dirty="0"/>
                <a:t>Worker2 L1</a:t>
              </a:r>
            </a:p>
          </p:txBody>
        </p:sp>
        <p:sp>
          <p:nvSpPr>
            <p:cNvPr id="73" name="Right Triangle 72"/>
            <p:cNvSpPr/>
            <p:nvPr/>
          </p:nvSpPr>
          <p:spPr>
            <a:xfrm rot="5400000">
              <a:off x="7850239" y="4430543"/>
              <a:ext cx="914400" cy="914400"/>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4" name="Right Triangle 73"/>
            <p:cNvSpPr/>
            <p:nvPr/>
          </p:nvSpPr>
          <p:spPr>
            <a:xfrm rot="16200000">
              <a:off x="7850239" y="4430543"/>
              <a:ext cx="914400" cy="914400"/>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TextBox 74"/>
            <p:cNvSpPr txBox="1"/>
            <p:nvPr/>
          </p:nvSpPr>
          <p:spPr>
            <a:xfrm rot="18890899">
              <a:off x="7943334" y="4832950"/>
              <a:ext cx="1018475" cy="306851"/>
            </a:xfrm>
            <a:prstGeom prst="rect">
              <a:avLst/>
            </a:prstGeom>
            <a:noFill/>
          </p:spPr>
          <p:txBody>
            <a:bodyPr wrap="none" rtlCol="0">
              <a:spAutoFit/>
            </a:bodyPr>
            <a:lstStyle/>
            <a:p>
              <a:r>
                <a:rPr lang="en-US" sz="1200" dirty="0"/>
                <a:t>Master3 L2</a:t>
              </a:r>
            </a:p>
          </p:txBody>
        </p:sp>
        <p:sp>
          <p:nvSpPr>
            <p:cNvPr id="76" name="TextBox 75"/>
            <p:cNvSpPr txBox="1"/>
            <p:nvPr/>
          </p:nvSpPr>
          <p:spPr>
            <a:xfrm rot="18890899">
              <a:off x="7680782" y="4641362"/>
              <a:ext cx="1036923" cy="306851"/>
            </a:xfrm>
            <a:prstGeom prst="rect">
              <a:avLst/>
            </a:prstGeom>
            <a:noFill/>
          </p:spPr>
          <p:txBody>
            <a:bodyPr wrap="none" rtlCol="0">
              <a:spAutoFit/>
            </a:bodyPr>
            <a:lstStyle/>
            <a:p>
              <a:r>
                <a:rPr lang="en-US" sz="1200" dirty="0"/>
                <a:t>Worker3 L1</a:t>
              </a:r>
            </a:p>
          </p:txBody>
        </p:sp>
        <p:sp>
          <p:nvSpPr>
            <p:cNvPr id="77" name="Rectangle 76"/>
            <p:cNvSpPr/>
            <p:nvPr/>
          </p:nvSpPr>
          <p:spPr>
            <a:xfrm>
              <a:off x="9812605" y="1495615"/>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8" name="TextBox 77"/>
            <p:cNvSpPr txBox="1"/>
            <p:nvPr/>
          </p:nvSpPr>
          <p:spPr>
            <a:xfrm>
              <a:off x="9835956" y="1660221"/>
              <a:ext cx="867697" cy="460462"/>
            </a:xfrm>
            <a:prstGeom prst="rect">
              <a:avLst/>
            </a:prstGeom>
            <a:noFill/>
          </p:spPr>
          <p:txBody>
            <a:bodyPr wrap="square" rtlCol="0">
              <a:spAutoFit/>
            </a:bodyPr>
            <a:lstStyle/>
            <a:p>
              <a:r>
                <a:rPr lang="en-US" sz="1000" dirty="0"/>
                <a:t>Worker11</a:t>
              </a:r>
            </a:p>
            <a:p>
              <a:r>
                <a:rPr lang="en-US" sz="1000" dirty="0"/>
                <a:t>L2</a:t>
              </a:r>
            </a:p>
          </p:txBody>
        </p:sp>
        <p:sp>
          <p:nvSpPr>
            <p:cNvPr id="79" name="Rectangle 78"/>
            <p:cNvSpPr/>
            <p:nvPr/>
          </p:nvSpPr>
          <p:spPr>
            <a:xfrm>
              <a:off x="9812605" y="2325612"/>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0" name="TextBox 79"/>
            <p:cNvSpPr txBox="1"/>
            <p:nvPr/>
          </p:nvSpPr>
          <p:spPr>
            <a:xfrm>
              <a:off x="9864223" y="2455872"/>
              <a:ext cx="820994" cy="478171"/>
            </a:xfrm>
            <a:prstGeom prst="rect">
              <a:avLst/>
            </a:prstGeom>
            <a:noFill/>
          </p:spPr>
          <p:txBody>
            <a:bodyPr wrap="square" rtlCol="0">
              <a:spAutoFit/>
            </a:bodyPr>
            <a:lstStyle/>
            <a:p>
              <a:r>
                <a:rPr lang="en-US" sz="1050" dirty="0"/>
                <a:t>Worker12</a:t>
              </a:r>
            </a:p>
            <a:p>
              <a:r>
                <a:rPr lang="en-US" sz="1050" dirty="0"/>
                <a:t>L2</a:t>
              </a:r>
            </a:p>
          </p:txBody>
        </p:sp>
        <p:sp>
          <p:nvSpPr>
            <p:cNvPr id="81" name="Rectangle 80"/>
            <p:cNvSpPr/>
            <p:nvPr/>
          </p:nvSpPr>
          <p:spPr>
            <a:xfrm>
              <a:off x="9812605" y="3150465"/>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2" name="TextBox 81"/>
            <p:cNvSpPr txBox="1"/>
            <p:nvPr/>
          </p:nvSpPr>
          <p:spPr>
            <a:xfrm>
              <a:off x="9864223" y="3306933"/>
              <a:ext cx="820994" cy="478171"/>
            </a:xfrm>
            <a:prstGeom prst="rect">
              <a:avLst/>
            </a:prstGeom>
            <a:noFill/>
          </p:spPr>
          <p:txBody>
            <a:bodyPr wrap="square" rtlCol="0">
              <a:spAutoFit/>
            </a:bodyPr>
            <a:lstStyle/>
            <a:p>
              <a:r>
                <a:rPr lang="en-US" sz="1050" dirty="0"/>
                <a:t>Worker13</a:t>
              </a:r>
            </a:p>
            <a:p>
              <a:r>
                <a:rPr lang="en-US" sz="1050" dirty="0"/>
                <a:t>Level2</a:t>
              </a:r>
            </a:p>
          </p:txBody>
        </p:sp>
        <p:sp>
          <p:nvSpPr>
            <p:cNvPr id="83" name="Rectangle 82"/>
            <p:cNvSpPr/>
            <p:nvPr/>
          </p:nvSpPr>
          <p:spPr>
            <a:xfrm>
              <a:off x="9817520" y="3952852"/>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4" name="TextBox 83"/>
            <p:cNvSpPr txBox="1"/>
            <p:nvPr/>
          </p:nvSpPr>
          <p:spPr>
            <a:xfrm>
              <a:off x="9875714" y="4115669"/>
              <a:ext cx="816078" cy="478171"/>
            </a:xfrm>
            <a:prstGeom prst="rect">
              <a:avLst/>
            </a:prstGeom>
            <a:noFill/>
          </p:spPr>
          <p:txBody>
            <a:bodyPr wrap="square" rtlCol="0">
              <a:spAutoFit/>
            </a:bodyPr>
            <a:lstStyle/>
            <a:p>
              <a:r>
                <a:rPr lang="en-US" sz="1050" dirty="0"/>
                <a:t>Worker21</a:t>
              </a:r>
            </a:p>
            <a:p>
              <a:r>
                <a:rPr lang="en-US" sz="1050" dirty="0"/>
                <a:t>Level2</a:t>
              </a:r>
            </a:p>
          </p:txBody>
        </p:sp>
        <p:sp>
          <p:nvSpPr>
            <p:cNvPr id="85" name="Rectangle 84"/>
            <p:cNvSpPr/>
            <p:nvPr/>
          </p:nvSpPr>
          <p:spPr>
            <a:xfrm>
              <a:off x="9807689" y="4759102"/>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6" name="TextBox 85"/>
            <p:cNvSpPr txBox="1"/>
            <p:nvPr/>
          </p:nvSpPr>
          <p:spPr>
            <a:xfrm>
              <a:off x="9865883" y="4929472"/>
              <a:ext cx="825910" cy="478171"/>
            </a:xfrm>
            <a:prstGeom prst="rect">
              <a:avLst/>
            </a:prstGeom>
            <a:noFill/>
          </p:spPr>
          <p:txBody>
            <a:bodyPr wrap="square" rtlCol="0">
              <a:spAutoFit/>
            </a:bodyPr>
            <a:lstStyle/>
            <a:p>
              <a:r>
                <a:rPr lang="en-US" sz="1050" dirty="0"/>
                <a:t>Worker31</a:t>
              </a:r>
            </a:p>
            <a:p>
              <a:r>
                <a:rPr lang="en-US" sz="1050" dirty="0"/>
                <a:t>Level2</a:t>
              </a:r>
            </a:p>
          </p:txBody>
        </p:sp>
        <p:sp>
          <p:nvSpPr>
            <p:cNvPr id="87" name="Rectangle 86"/>
            <p:cNvSpPr/>
            <p:nvPr/>
          </p:nvSpPr>
          <p:spPr>
            <a:xfrm>
              <a:off x="9802771" y="5560430"/>
              <a:ext cx="914400" cy="589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8" name="TextBox 87"/>
            <p:cNvSpPr txBox="1"/>
            <p:nvPr/>
          </p:nvSpPr>
          <p:spPr>
            <a:xfrm>
              <a:off x="9865883" y="5705201"/>
              <a:ext cx="825910" cy="478171"/>
            </a:xfrm>
            <a:prstGeom prst="rect">
              <a:avLst/>
            </a:prstGeom>
            <a:noFill/>
          </p:spPr>
          <p:txBody>
            <a:bodyPr wrap="square" rtlCol="0">
              <a:spAutoFit/>
            </a:bodyPr>
            <a:lstStyle/>
            <a:p>
              <a:r>
                <a:rPr lang="en-US" sz="1050" dirty="0"/>
                <a:t>Worker32</a:t>
              </a:r>
            </a:p>
            <a:p>
              <a:r>
                <a:rPr lang="en-US" sz="1050" dirty="0"/>
                <a:t>Level2 </a:t>
              </a:r>
            </a:p>
          </p:txBody>
        </p:sp>
        <p:cxnSp>
          <p:nvCxnSpPr>
            <p:cNvPr id="10" name="Straight Arrow Connector 9"/>
            <p:cNvCxnSpPr>
              <a:stCxn id="49" idx="3"/>
            </p:cNvCxnSpPr>
            <p:nvPr/>
          </p:nvCxnSpPr>
          <p:spPr>
            <a:xfrm flipV="1">
              <a:off x="7123482" y="2690011"/>
              <a:ext cx="721840" cy="11260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49" idx="3"/>
            </p:cNvCxnSpPr>
            <p:nvPr/>
          </p:nvCxnSpPr>
          <p:spPr>
            <a:xfrm>
              <a:off x="7123482" y="3816030"/>
              <a:ext cx="721840" cy="30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49" idx="3"/>
              <a:endCxn id="73" idx="3"/>
            </p:cNvCxnSpPr>
            <p:nvPr/>
          </p:nvCxnSpPr>
          <p:spPr>
            <a:xfrm>
              <a:off x="7123482" y="3816030"/>
              <a:ext cx="726757" cy="10717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77" idx="1"/>
            </p:cNvCxnSpPr>
            <p:nvPr/>
          </p:nvCxnSpPr>
          <p:spPr>
            <a:xfrm flipV="1">
              <a:off x="8759722" y="1790583"/>
              <a:ext cx="1052883" cy="85049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endCxn id="79" idx="1"/>
            </p:cNvCxnSpPr>
            <p:nvPr/>
          </p:nvCxnSpPr>
          <p:spPr>
            <a:xfrm flipV="1">
              <a:off x="8759722" y="2620580"/>
              <a:ext cx="1052883" cy="6943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81" idx="1"/>
            </p:cNvCxnSpPr>
            <p:nvPr/>
          </p:nvCxnSpPr>
          <p:spPr>
            <a:xfrm>
              <a:off x="8759722" y="2641073"/>
              <a:ext cx="1052883" cy="80436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70" idx="3"/>
              <a:endCxn id="83" idx="1"/>
            </p:cNvCxnSpPr>
            <p:nvPr/>
          </p:nvCxnSpPr>
          <p:spPr>
            <a:xfrm>
              <a:off x="8764637" y="3776699"/>
              <a:ext cx="1052883" cy="47112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74" idx="3"/>
              <a:endCxn id="85" idx="1"/>
            </p:cNvCxnSpPr>
            <p:nvPr/>
          </p:nvCxnSpPr>
          <p:spPr>
            <a:xfrm>
              <a:off x="8764639" y="4887743"/>
              <a:ext cx="1043050" cy="16632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74" idx="3"/>
              <a:endCxn id="87" idx="1"/>
            </p:cNvCxnSpPr>
            <p:nvPr/>
          </p:nvCxnSpPr>
          <p:spPr>
            <a:xfrm>
              <a:off x="8764639" y="4887743"/>
              <a:ext cx="1038132" cy="96765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2F04BCAE-5EC0-427E-BDD7-151923CFAF70}"/>
              </a:ext>
            </a:extLst>
          </p:cNvPr>
          <p:cNvSpPr/>
          <p:nvPr/>
        </p:nvSpPr>
        <p:spPr>
          <a:xfrm>
            <a:off x="713390" y="1275484"/>
            <a:ext cx="4742799" cy="422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Single-product/Multi-product flow</a:t>
            </a:r>
          </a:p>
        </p:txBody>
      </p:sp>
      <p:sp>
        <p:nvSpPr>
          <p:cNvPr id="103" name="Rectangle 102">
            <a:extLst>
              <a:ext uri="{FF2B5EF4-FFF2-40B4-BE49-F238E27FC236}">
                <a16:creationId xmlns:a16="http://schemas.microsoft.com/office/drawing/2014/main" id="{5492EB72-01BD-43D2-9702-6D957BC31E3F}"/>
              </a:ext>
            </a:extLst>
          </p:cNvPr>
          <p:cNvSpPr/>
          <p:nvPr/>
        </p:nvSpPr>
        <p:spPr>
          <a:xfrm>
            <a:off x="5464898" y="1271024"/>
            <a:ext cx="5037640" cy="42636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Single product, very large scale flow (WIP)</a:t>
            </a:r>
          </a:p>
        </p:txBody>
      </p:sp>
      <p:sp>
        <p:nvSpPr>
          <p:cNvPr id="19" name="Rectangle 18">
            <a:extLst>
              <a:ext uri="{FF2B5EF4-FFF2-40B4-BE49-F238E27FC236}">
                <a16:creationId xmlns:a16="http://schemas.microsoft.com/office/drawing/2014/main" id="{C3F8DB5F-04D5-4EF5-9BE2-2B09C6FEC44C}"/>
              </a:ext>
            </a:extLst>
          </p:cNvPr>
          <p:cNvSpPr/>
          <p:nvPr/>
        </p:nvSpPr>
        <p:spPr>
          <a:xfrm>
            <a:off x="714103" y="1697392"/>
            <a:ext cx="4742086" cy="4590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1" name="Rectangle 20">
            <a:extLst>
              <a:ext uri="{FF2B5EF4-FFF2-40B4-BE49-F238E27FC236}">
                <a16:creationId xmlns:a16="http://schemas.microsoft.com/office/drawing/2014/main" id="{E3B35FC7-4AC7-4DE8-9D01-47CAAD0F4FD8}"/>
              </a:ext>
            </a:extLst>
          </p:cNvPr>
          <p:cNvSpPr/>
          <p:nvPr/>
        </p:nvSpPr>
        <p:spPr>
          <a:xfrm>
            <a:off x="5464898" y="1697392"/>
            <a:ext cx="5037640" cy="4590197"/>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196032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574"/>
            <a:ext cx="11582400" cy="1143000"/>
          </a:xfrm>
        </p:spPr>
        <p:txBody>
          <a:bodyPr/>
          <a:lstStyle/>
          <a:p>
            <a:r>
              <a:rPr lang="en-US" dirty="0"/>
              <a:t>CDSL – providing a data management backplane</a:t>
            </a:r>
          </a:p>
        </p:txBody>
      </p:sp>
      <p:grpSp>
        <p:nvGrpSpPr>
          <p:cNvPr id="16" name="Group 15">
            <a:extLst>
              <a:ext uri="{FF2B5EF4-FFF2-40B4-BE49-F238E27FC236}">
                <a16:creationId xmlns:a16="http://schemas.microsoft.com/office/drawing/2014/main" id="{E8F658E2-9C80-4F8E-8D77-70A1B8C3BFD0}"/>
              </a:ext>
            </a:extLst>
          </p:cNvPr>
          <p:cNvGrpSpPr/>
          <p:nvPr/>
        </p:nvGrpSpPr>
        <p:grpSpPr>
          <a:xfrm>
            <a:off x="3905647" y="1556314"/>
            <a:ext cx="7156094" cy="4140198"/>
            <a:chOff x="2980284" y="1546504"/>
            <a:chExt cx="7156094" cy="4140198"/>
          </a:xfrm>
        </p:grpSpPr>
        <p:grpSp>
          <p:nvGrpSpPr>
            <p:cNvPr id="15" name="Group 14">
              <a:extLst>
                <a:ext uri="{FF2B5EF4-FFF2-40B4-BE49-F238E27FC236}">
                  <a16:creationId xmlns:a16="http://schemas.microsoft.com/office/drawing/2014/main" id="{E1380EF3-8C1E-443A-A45A-CD64F84152A5}"/>
                </a:ext>
              </a:extLst>
            </p:cNvPr>
            <p:cNvGrpSpPr/>
            <p:nvPr/>
          </p:nvGrpSpPr>
          <p:grpSpPr>
            <a:xfrm>
              <a:off x="5877443" y="1546504"/>
              <a:ext cx="4258935" cy="4130387"/>
              <a:chOff x="6702631" y="1501900"/>
              <a:chExt cx="4258935" cy="4130387"/>
            </a:xfrm>
          </p:grpSpPr>
          <p:sp>
            <p:nvSpPr>
              <p:cNvPr id="58" name="Rectangle 57"/>
              <p:cNvSpPr/>
              <p:nvPr/>
            </p:nvSpPr>
            <p:spPr>
              <a:xfrm>
                <a:off x="6702631" y="1501900"/>
                <a:ext cx="4258935" cy="4130387"/>
              </a:xfrm>
              <a:prstGeom prst="rect">
                <a:avLst/>
              </a:prstGeom>
              <a:solidFill>
                <a:schemeClr val="bg1">
                  <a:lumMod val="95000"/>
                </a:schemeClr>
              </a:solidFill>
              <a:effectLst>
                <a:outerShdw blurRad="5461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9493455" y="2797302"/>
                <a:ext cx="0" cy="838200"/>
              </a:xfrm>
              <a:prstGeom prst="straightConnector1">
                <a:avLst/>
              </a:prstGeom>
              <a:ln w="63500">
                <a:headEnd type="arrow"/>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169479" y="1832450"/>
                <a:ext cx="2647950" cy="990600"/>
                <a:chOff x="228600" y="1714500"/>
                <a:chExt cx="2647950" cy="990600"/>
              </a:xfrm>
            </p:grpSpPr>
            <p:sp>
              <p:nvSpPr>
                <p:cNvPr id="13" name="Rectangle 12"/>
                <p:cNvSpPr/>
                <p:nvPr/>
              </p:nvSpPr>
              <p:spPr>
                <a:xfrm>
                  <a:off x="228600" y="1714500"/>
                  <a:ext cx="26479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Master</a:t>
                  </a:r>
                </a:p>
              </p:txBody>
            </p:sp>
            <p:sp>
              <p:nvSpPr>
                <p:cNvPr id="14" name="Rectangle 13"/>
                <p:cNvSpPr/>
                <p:nvPr/>
              </p:nvSpPr>
              <p:spPr>
                <a:xfrm>
                  <a:off x="1608201" y="1856037"/>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API</a:t>
                  </a:r>
                </a:p>
              </p:txBody>
            </p:sp>
          </p:grpSp>
          <p:sp>
            <p:nvSpPr>
              <p:cNvPr id="28" name="TextBox 27"/>
              <p:cNvSpPr txBox="1"/>
              <p:nvPr/>
            </p:nvSpPr>
            <p:spPr>
              <a:xfrm>
                <a:off x="6855030" y="3381028"/>
                <a:ext cx="990600" cy="307777"/>
              </a:xfrm>
              <a:prstGeom prst="rect">
                <a:avLst/>
              </a:prstGeom>
              <a:solidFill>
                <a:schemeClr val="accent3"/>
              </a:solidFill>
              <a:ln w="28575">
                <a:solidFill>
                  <a:schemeClr val="accent1"/>
                </a:solidFill>
              </a:ln>
            </p:spPr>
            <p:txBody>
              <a:bodyPr wrap="square" rtlCol="0">
                <a:spAutoFit/>
              </a:bodyPr>
              <a:lstStyle/>
              <a:p>
                <a:r>
                  <a:rPr lang="en-US" sz="1400" dirty="0">
                    <a:solidFill>
                      <a:schemeClr val="bg2"/>
                    </a:solidFill>
                  </a:rPr>
                  <a:t>Data API</a:t>
                </a:r>
              </a:p>
            </p:txBody>
          </p:sp>
          <p:grpSp>
            <p:nvGrpSpPr>
              <p:cNvPr id="3" name="Group 2"/>
              <p:cNvGrpSpPr/>
              <p:nvPr/>
            </p:nvGrpSpPr>
            <p:grpSpPr>
              <a:xfrm>
                <a:off x="8169481" y="3567094"/>
                <a:ext cx="1819275" cy="829068"/>
                <a:chOff x="1828800" y="3481415"/>
                <a:chExt cx="2647950" cy="990600"/>
              </a:xfrm>
            </p:grpSpPr>
            <p:sp>
              <p:nvSpPr>
                <p:cNvPr id="29" name="Rectangle 28"/>
                <p:cNvSpPr/>
                <p:nvPr/>
              </p:nvSpPr>
              <p:spPr>
                <a:xfrm>
                  <a:off x="1828800" y="3481415"/>
                  <a:ext cx="26479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30" name="Rectangle 29"/>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grpSp>
            <p:nvGrpSpPr>
              <p:cNvPr id="31" name="Group 30"/>
              <p:cNvGrpSpPr/>
              <p:nvPr/>
            </p:nvGrpSpPr>
            <p:grpSpPr>
              <a:xfrm>
                <a:off x="8583818" y="4103137"/>
                <a:ext cx="1819275" cy="829068"/>
                <a:chOff x="1828800" y="3481415"/>
                <a:chExt cx="2647950" cy="990600"/>
              </a:xfrm>
            </p:grpSpPr>
            <p:sp>
              <p:nvSpPr>
                <p:cNvPr id="32" name="Rectangle 31"/>
                <p:cNvSpPr/>
                <p:nvPr/>
              </p:nvSpPr>
              <p:spPr>
                <a:xfrm>
                  <a:off x="1828800" y="3481415"/>
                  <a:ext cx="2647950" cy="990600"/>
                </a:xfrm>
                <a:prstGeom prst="rect">
                  <a:avLst/>
                </a:prstGeom>
                <a:solidFill>
                  <a:schemeClr val="accent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33" name="Rectangle 32"/>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grpSp>
            <p:nvGrpSpPr>
              <p:cNvPr id="34" name="Group 33"/>
              <p:cNvGrpSpPr/>
              <p:nvPr/>
            </p:nvGrpSpPr>
            <p:grpSpPr>
              <a:xfrm>
                <a:off x="8998156" y="4645152"/>
                <a:ext cx="1819275" cy="829068"/>
                <a:chOff x="1828800" y="3481415"/>
                <a:chExt cx="2647950" cy="990600"/>
              </a:xfrm>
            </p:grpSpPr>
            <p:sp>
              <p:nvSpPr>
                <p:cNvPr id="35" name="Rectangle 34"/>
                <p:cNvSpPr/>
                <p:nvPr/>
              </p:nvSpPr>
              <p:spPr>
                <a:xfrm>
                  <a:off x="1828800" y="3481415"/>
                  <a:ext cx="2647950" cy="990600"/>
                </a:xfrm>
                <a:prstGeom prst="rect">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36" name="Rectangle 35"/>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grpSp>
        <p:cxnSp>
          <p:nvCxnSpPr>
            <p:cNvPr id="27" name="Straight Arrow Connector 26"/>
            <p:cNvCxnSpPr>
              <a:stCxn id="58" idx="1"/>
              <a:endCxn id="22" idx="3"/>
            </p:cNvCxnSpPr>
            <p:nvPr/>
          </p:nvCxnSpPr>
          <p:spPr>
            <a:xfrm flipH="1">
              <a:off x="4347285" y="3611698"/>
              <a:ext cx="1530158" cy="1473030"/>
            </a:xfrm>
            <a:prstGeom prst="straightConnector1">
              <a:avLst/>
            </a:prstGeom>
            <a:ln w="63500">
              <a:headEnd type="arrow"/>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2980287" y="1556315"/>
              <a:ext cx="1527388" cy="413038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3119140" y="2450812"/>
              <a:ext cx="1249681" cy="2126402"/>
            </a:xfrm>
            <a:prstGeom prst="rect">
              <a:avLst/>
            </a:prstGeom>
            <a:gradFill>
              <a:gsLst>
                <a:gs pos="0">
                  <a:srgbClr val="800000"/>
                </a:gs>
                <a:gs pos="50000">
                  <a:schemeClr val="accent4">
                    <a:lumMod val="75000"/>
                  </a:schemeClr>
                </a:gs>
                <a:gs pos="100000">
                  <a:schemeClr val="accent2">
                    <a:lumMod val="75000"/>
                  </a:schemeClr>
                </a:gs>
              </a:gsLst>
              <a:path path="circle">
                <a:fillToRect l="100000" t="10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Key-Value store</a:t>
              </a:r>
            </a:p>
          </p:txBody>
        </p:sp>
        <p:sp>
          <p:nvSpPr>
            <p:cNvPr id="22" name="Rectangle 21"/>
            <p:cNvSpPr/>
            <p:nvPr/>
          </p:nvSpPr>
          <p:spPr>
            <a:xfrm>
              <a:off x="3097604" y="4791703"/>
              <a:ext cx="1249681" cy="586050"/>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RDBMS</a:t>
              </a:r>
            </a:p>
            <a:p>
              <a:pPr algn="ctr"/>
              <a:r>
                <a:rPr lang="en-US" sz="1400" dirty="0"/>
                <a:t>(planned)</a:t>
              </a:r>
            </a:p>
          </p:txBody>
        </p:sp>
        <p:cxnSp>
          <p:nvCxnSpPr>
            <p:cNvPr id="25" name="Straight Arrow Connector 24"/>
            <p:cNvCxnSpPr>
              <a:cxnSpLocks/>
              <a:stCxn id="58" idx="1"/>
            </p:cNvCxnSpPr>
            <p:nvPr/>
          </p:nvCxnSpPr>
          <p:spPr>
            <a:xfrm flipH="1">
              <a:off x="4368821" y="3611698"/>
              <a:ext cx="1508622" cy="0"/>
            </a:xfrm>
            <a:prstGeom prst="straightConnector1">
              <a:avLst/>
            </a:prstGeom>
            <a:ln w="63500">
              <a:headEnd type="arrow"/>
              <a:tailEnd type="arrow"/>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2980284" y="1556315"/>
              <a:ext cx="1527387" cy="70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IN-MEMORY BACKENDS</a:t>
              </a:r>
            </a:p>
          </p:txBody>
        </p:sp>
      </p:grpSp>
      <p:sp>
        <p:nvSpPr>
          <p:cNvPr id="37" name="Rectangle 36">
            <a:extLst>
              <a:ext uri="{FF2B5EF4-FFF2-40B4-BE49-F238E27FC236}">
                <a16:creationId xmlns:a16="http://schemas.microsoft.com/office/drawing/2014/main" id="{1554BEEC-2A01-403C-B56E-E2EAEF19E40E}"/>
              </a:ext>
            </a:extLst>
          </p:cNvPr>
          <p:cNvSpPr/>
          <p:nvPr/>
        </p:nvSpPr>
        <p:spPr>
          <a:xfrm>
            <a:off x="991406" y="1556314"/>
            <a:ext cx="1527388" cy="4130387"/>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A12A87E-528F-4D5F-9954-4CC87674FFE7}"/>
              </a:ext>
            </a:extLst>
          </p:cNvPr>
          <p:cNvSpPr/>
          <p:nvPr/>
        </p:nvSpPr>
        <p:spPr>
          <a:xfrm>
            <a:off x="1130259" y="5010922"/>
            <a:ext cx="1249681" cy="586050"/>
          </a:xfrm>
          <a:prstGeom prst="rect">
            <a:avLst/>
          </a:prstGeom>
          <a:gradFill>
            <a:gsLst>
              <a:gs pos="0">
                <a:srgbClr val="800000"/>
              </a:gs>
              <a:gs pos="50000">
                <a:schemeClr val="accent4">
                  <a:lumMod val="75000"/>
                </a:schemeClr>
              </a:gs>
              <a:gs pos="100000">
                <a:schemeClr val="accent2">
                  <a:lumMod val="75000"/>
                </a:schemeClr>
              </a:gs>
            </a:gsLst>
            <a:path path="circle">
              <a:fillToRect l="100000" t="10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Cloud Store</a:t>
            </a:r>
          </a:p>
        </p:txBody>
      </p:sp>
      <p:sp>
        <p:nvSpPr>
          <p:cNvPr id="39" name="Rectangle 38">
            <a:extLst>
              <a:ext uri="{FF2B5EF4-FFF2-40B4-BE49-F238E27FC236}">
                <a16:creationId xmlns:a16="http://schemas.microsoft.com/office/drawing/2014/main" id="{198A3B66-C553-4F98-B944-7428480F945D}"/>
              </a:ext>
            </a:extLst>
          </p:cNvPr>
          <p:cNvSpPr/>
          <p:nvPr/>
        </p:nvSpPr>
        <p:spPr>
          <a:xfrm>
            <a:off x="1130259" y="2450811"/>
            <a:ext cx="1249681" cy="586050"/>
          </a:xfrm>
          <a:prstGeom prst="rect">
            <a:avLst/>
          </a:prstGeom>
          <a:gradFill>
            <a:gsLst>
              <a:gs pos="0">
                <a:srgbClr val="800000"/>
              </a:gs>
              <a:gs pos="50000">
                <a:schemeClr val="accent4">
                  <a:lumMod val="75000"/>
                </a:schemeClr>
              </a:gs>
              <a:gs pos="100000">
                <a:schemeClr val="accent2">
                  <a:lumMod val="75000"/>
                </a:schemeClr>
              </a:gs>
            </a:gsLst>
            <a:path path="circle">
              <a:fillToRect l="100000" t="10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NFS</a:t>
            </a:r>
          </a:p>
        </p:txBody>
      </p:sp>
      <p:sp>
        <p:nvSpPr>
          <p:cNvPr id="40" name="Rectangle 39">
            <a:extLst>
              <a:ext uri="{FF2B5EF4-FFF2-40B4-BE49-F238E27FC236}">
                <a16:creationId xmlns:a16="http://schemas.microsoft.com/office/drawing/2014/main" id="{89B7832A-F2FF-4FCA-81F7-961355118DDE}"/>
              </a:ext>
            </a:extLst>
          </p:cNvPr>
          <p:cNvSpPr/>
          <p:nvPr/>
        </p:nvSpPr>
        <p:spPr>
          <a:xfrm>
            <a:off x="1123948" y="3581400"/>
            <a:ext cx="1249681" cy="586050"/>
          </a:xfrm>
          <a:prstGeom prst="rect">
            <a:avLst/>
          </a:prstGeom>
          <a:gradFill>
            <a:gsLst>
              <a:gs pos="0">
                <a:srgbClr val="800000"/>
              </a:gs>
              <a:gs pos="50000">
                <a:schemeClr val="accent4">
                  <a:lumMod val="75000"/>
                </a:schemeClr>
              </a:gs>
              <a:gs pos="100000">
                <a:schemeClr val="accent2">
                  <a:lumMod val="75000"/>
                </a:schemeClr>
              </a:gs>
            </a:gsLst>
            <a:path path="circle">
              <a:fillToRect l="100000" t="10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OBJECT STORE</a:t>
            </a:r>
          </a:p>
        </p:txBody>
      </p:sp>
      <p:sp>
        <p:nvSpPr>
          <p:cNvPr id="41" name="Rectangle 40">
            <a:extLst>
              <a:ext uri="{FF2B5EF4-FFF2-40B4-BE49-F238E27FC236}">
                <a16:creationId xmlns:a16="http://schemas.microsoft.com/office/drawing/2014/main" id="{B41593B7-1DDA-4857-A316-F1115BCCC135}"/>
              </a:ext>
            </a:extLst>
          </p:cNvPr>
          <p:cNvSpPr/>
          <p:nvPr/>
        </p:nvSpPr>
        <p:spPr>
          <a:xfrm>
            <a:off x="991403" y="1556314"/>
            <a:ext cx="1527387" cy="7048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PERSISTENCE </a:t>
            </a:r>
          </a:p>
          <a:p>
            <a:pPr algn="ctr"/>
            <a:r>
              <a:rPr lang="en-US" sz="1100" dirty="0"/>
              <a:t>LAYER</a:t>
            </a:r>
          </a:p>
        </p:txBody>
      </p:sp>
      <p:sp>
        <p:nvSpPr>
          <p:cNvPr id="17" name="Arrow: Striped Right 16">
            <a:extLst>
              <a:ext uri="{FF2B5EF4-FFF2-40B4-BE49-F238E27FC236}">
                <a16:creationId xmlns:a16="http://schemas.microsoft.com/office/drawing/2014/main" id="{0378B2F1-4D64-4414-B40A-0C6FC43C8767}"/>
              </a:ext>
            </a:extLst>
          </p:cNvPr>
          <p:cNvSpPr/>
          <p:nvPr/>
        </p:nvSpPr>
        <p:spPr>
          <a:xfrm rot="10800000">
            <a:off x="2535880" y="2851714"/>
            <a:ext cx="1349912" cy="1943989"/>
          </a:xfrm>
          <a:prstGeom prst="striped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00" dirty="0">
                <a:solidFill>
                  <a:schemeClr val="tx1"/>
                </a:solidFill>
              </a:rPr>
              <a:t>PERSIST</a:t>
            </a:r>
          </a:p>
        </p:txBody>
      </p:sp>
    </p:spTree>
    <p:extLst>
      <p:ext uri="{BB962C8B-B14F-4D97-AF65-F5344CB8AC3E}">
        <p14:creationId xmlns:p14="http://schemas.microsoft.com/office/powerpoint/2010/main" val="1921933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E4BA459-65AA-4365-A6FC-419B91FE2403}"/>
              </a:ext>
            </a:extLst>
          </p:cNvPr>
          <p:cNvSpPr/>
          <p:nvPr/>
        </p:nvSpPr>
        <p:spPr>
          <a:xfrm>
            <a:off x="737381" y="1582065"/>
            <a:ext cx="9923592" cy="477756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dirty="0"/>
              <a:t>CDSL use model: single instance</a:t>
            </a:r>
          </a:p>
        </p:txBody>
      </p:sp>
      <p:sp>
        <p:nvSpPr>
          <p:cNvPr id="7" name="TextBox 6"/>
          <p:cNvSpPr txBox="1"/>
          <p:nvPr/>
        </p:nvSpPr>
        <p:spPr>
          <a:xfrm>
            <a:off x="609600" y="827586"/>
            <a:ext cx="7302176" cy="461665"/>
          </a:xfrm>
          <a:prstGeom prst="rect">
            <a:avLst/>
          </a:prstGeom>
          <a:noFill/>
        </p:spPr>
        <p:txBody>
          <a:bodyPr wrap="square" rtlCol="0">
            <a:spAutoFit/>
          </a:bodyPr>
          <a:lstStyle/>
          <a:p>
            <a:r>
              <a:rPr lang="en-US" sz="2400" i="1" dirty="0"/>
              <a:t>Start and use one in-memory Key-Value Store </a:t>
            </a:r>
          </a:p>
        </p:txBody>
      </p:sp>
      <p:grpSp>
        <p:nvGrpSpPr>
          <p:cNvPr id="5" name="Group 4">
            <a:extLst>
              <a:ext uri="{FF2B5EF4-FFF2-40B4-BE49-F238E27FC236}">
                <a16:creationId xmlns:a16="http://schemas.microsoft.com/office/drawing/2014/main" id="{0FDF32EF-D320-41E2-8138-40C6F5A4B111}"/>
              </a:ext>
            </a:extLst>
          </p:cNvPr>
          <p:cNvGrpSpPr/>
          <p:nvPr/>
        </p:nvGrpSpPr>
        <p:grpSpPr>
          <a:xfrm>
            <a:off x="843645" y="1706260"/>
            <a:ext cx="8063202" cy="4333765"/>
            <a:chOff x="2522544" y="2021053"/>
            <a:chExt cx="8063202" cy="4333765"/>
          </a:xfrm>
          <a:effectLst>
            <a:outerShdw blurRad="50800" dist="38100" dir="5400000" algn="t" rotWithShape="0">
              <a:prstClr val="black">
                <a:alpha val="40000"/>
              </a:prstClr>
            </a:outerShdw>
          </a:effectLst>
        </p:grpSpPr>
        <p:grpSp>
          <p:nvGrpSpPr>
            <p:cNvPr id="10" name="Group 9"/>
            <p:cNvGrpSpPr/>
            <p:nvPr/>
          </p:nvGrpSpPr>
          <p:grpSpPr>
            <a:xfrm>
              <a:off x="7547298" y="2788402"/>
              <a:ext cx="1524000" cy="1043464"/>
              <a:chOff x="1752600" y="2325033"/>
              <a:chExt cx="1524000" cy="1043464"/>
            </a:xfrm>
          </p:grpSpPr>
          <p:sp>
            <p:nvSpPr>
              <p:cNvPr id="8" name="Rectangle 7"/>
              <p:cNvSpPr/>
              <p:nvPr/>
            </p:nvSpPr>
            <p:spPr>
              <a:xfrm>
                <a:off x="1752600" y="2325033"/>
                <a:ext cx="1524000" cy="1043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1981200" y="2587050"/>
                <a:ext cx="1143000" cy="53778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p>
            </p:txBody>
          </p:sp>
        </p:grpSp>
        <p:grpSp>
          <p:nvGrpSpPr>
            <p:cNvPr id="22" name="Group 21"/>
            <p:cNvGrpSpPr/>
            <p:nvPr/>
          </p:nvGrpSpPr>
          <p:grpSpPr>
            <a:xfrm>
              <a:off x="2524126" y="2895600"/>
              <a:ext cx="1819275" cy="829068"/>
              <a:chOff x="1828800" y="3481415"/>
              <a:chExt cx="2647950" cy="990600"/>
            </a:xfrm>
          </p:grpSpPr>
          <p:sp>
            <p:nvSpPr>
              <p:cNvPr id="23" name="Rectangle 22"/>
              <p:cNvSpPr/>
              <p:nvPr/>
            </p:nvSpPr>
            <p:spPr>
              <a:xfrm>
                <a:off x="1828800" y="3481415"/>
                <a:ext cx="26479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24" name="Rectangle 23"/>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grpSp>
          <p:nvGrpSpPr>
            <p:cNvPr id="25" name="Group 24"/>
            <p:cNvGrpSpPr/>
            <p:nvPr/>
          </p:nvGrpSpPr>
          <p:grpSpPr>
            <a:xfrm>
              <a:off x="3209926" y="3429000"/>
              <a:ext cx="1819275" cy="829068"/>
              <a:chOff x="1828800" y="3481415"/>
              <a:chExt cx="2647950" cy="990600"/>
            </a:xfrm>
          </p:grpSpPr>
          <p:sp>
            <p:nvSpPr>
              <p:cNvPr id="26" name="Rectangle 25"/>
              <p:cNvSpPr/>
              <p:nvPr/>
            </p:nvSpPr>
            <p:spPr>
              <a:xfrm>
                <a:off x="1828800" y="3481415"/>
                <a:ext cx="2647950" cy="990600"/>
              </a:xfrm>
              <a:prstGeom prst="rect">
                <a:avLst/>
              </a:prstGeom>
              <a:solidFill>
                <a:schemeClr val="accent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27" name="Rectangle 26"/>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grpSp>
          <p:nvGrpSpPr>
            <p:cNvPr id="28" name="Group 27"/>
            <p:cNvGrpSpPr/>
            <p:nvPr/>
          </p:nvGrpSpPr>
          <p:grpSpPr>
            <a:xfrm>
              <a:off x="3895726" y="3971532"/>
              <a:ext cx="1819275" cy="829068"/>
              <a:chOff x="1828800" y="3481415"/>
              <a:chExt cx="2647950" cy="990600"/>
            </a:xfrm>
          </p:grpSpPr>
          <p:sp>
            <p:nvSpPr>
              <p:cNvPr id="29" name="Rectangle 28"/>
              <p:cNvSpPr/>
              <p:nvPr/>
            </p:nvSpPr>
            <p:spPr>
              <a:xfrm>
                <a:off x="1828800" y="3481415"/>
                <a:ext cx="2647950" cy="990600"/>
              </a:xfrm>
              <a:prstGeom prst="rect">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30" name="Rectangle 29"/>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sp>
          <p:nvSpPr>
            <p:cNvPr id="31" name="TextBox 30"/>
            <p:cNvSpPr txBox="1"/>
            <p:nvPr/>
          </p:nvSpPr>
          <p:spPr>
            <a:xfrm rot="1750100">
              <a:off x="5377590" y="4391413"/>
              <a:ext cx="1017892" cy="1015663"/>
            </a:xfrm>
            <a:prstGeom prst="rect">
              <a:avLst/>
            </a:prstGeom>
            <a:noFill/>
          </p:spPr>
          <p:txBody>
            <a:bodyPr wrap="square" rtlCol="0">
              <a:spAutoFit/>
            </a:bodyPr>
            <a:lstStyle/>
            <a:p>
              <a:r>
                <a:rPr lang="en-US" sz="6000" b="1" dirty="0">
                  <a:solidFill>
                    <a:schemeClr val="accent1"/>
                  </a:solidFill>
                </a:rPr>
                <a:t>…</a:t>
              </a:r>
            </a:p>
          </p:txBody>
        </p:sp>
        <p:grpSp>
          <p:nvGrpSpPr>
            <p:cNvPr id="32" name="Group 31"/>
            <p:cNvGrpSpPr/>
            <p:nvPr/>
          </p:nvGrpSpPr>
          <p:grpSpPr>
            <a:xfrm>
              <a:off x="5791201" y="5317438"/>
              <a:ext cx="1819275" cy="829068"/>
              <a:chOff x="1828800" y="3481415"/>
              <a:chExt cx="2647950" cy="990600"/>
            </a:xfrm>
          </p:grpSpPr>
          <p:sp>
            <p:nvSpPr>
              <p:cNvPr id="33" name="Rectangle 32"/>
              <p:cNvSpPr/>
              <p:nvPr/>
            </p:nvSpPr>
            <p:spPr>
              <a:xfrm>
                <a:off x="1828800" y="3481415"/>
                <a:ext cx="26479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34" name="Rectangle 33"/>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sp>
          <p:nvSpPr>
            <p:cNvPr id="35" name="TextBox 34"/>
            <p:cNvSpPr txBox="1"/>
            <p:nvPr/>
          </p:nvSpPr>
          <p:spPr>
            <a:xfrm>
              <a:off x="2522544" y="4906801"/>
              <a:ext cx="2049456" cy="830997"/>
            </a:xfrm>
            <a:prstGeom prst="rect">
              <a:avLst/>
            </a:prstGeom>
            <a:noFill/>
          </p:spPr>
          <p:txBody>
            <a:bodyPr wrap="square" rtlCol="0">
              <a:spAutoFit/>
            </a:bodyPr>
            <a:lstStyle/>
            <a:p>
              <a:r>
                <a:rPr lang="en-US" sz="2400" dirty="0"/>
                <a:t>Distributed Application</a:t>
              </a:r>
            </a:p>
          </p:txBody>
        </p:sp>
        <p:cxnSp>
          <p:nvCxnSpPr>
            <p:cNvPr id="36" name="Straight Arrow Connector 35"/>
            <p:cNvCxnSpPr/>
            <p:nvPr/>
          </p:nvCxnSpPr>
          <p:spPr>
            <a:xfrm flipV="1">
              <a:off x="6045050" y="3856231"/>
              <a:ext cx="1117751" cy="728439"/>
            </a:xfrm>
            <a:prstGeom prst="straightConnector1">
              <a:avLst/>
            </a:prstGeom>
            <a:ln w="38100">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105400" y="2021053"/>
              <a:ext cx="5480346" cy="461665"/>
            </a:xfrm>
            <a:prstGeom prst="rect">
              <a:avLst/>
            </a:prstGeom>
            <a:solidFill>
              <a:schemeClr val="accent1"/>
            </a:solidFill>
          </p:spPr>
          <p:txBody>
            <a:bodyPr wrap="square" rtlCol="0">
              <a:spAutoFit/>
            </a:bodyPr>
            <a:lstStyle/>
            <a:p>
              <a:r>
                <a:rPr lang="en-US" sz="2400" b="1" dirty="0">
                  <a:solidFill>
                    <a:schemeClr val="bg2"/>
                  </a:solidFill>
                  <a:latin typeface="Consolas" pitchFamily="49" charset="0"/>
                  <a:cs typeface="Consolas" pitchFamily="49" charset="0"/>
                </a:rPr>
                <a:t>Single Data Server (CDSL)</a:t>
              </a:r>
            </a:p>
          </p:txBody>
        </p:sp>
        <p:sp>
          <p:nvSpPr>
            <p:cNvPr id="37" name="TextBox 36"/>
            <p:cNvSpPr txBox="1"/>
            <p:nvPr/>
          </p:nvSpPr>
          <p:spPr>
            <a:xfrm>
              <a:off x="3262326" y="5708487"/>
              <a:ext cx="1825618" cy="646331"/>
            </a:xfrm>
            <a:prstGeom prst="rect">
              <a:avLst/>
            </a:prstGeom>
            <a:solidFill>
              <a:schemeClr val="tx1"/>
            </a:solidFill>
          </p:spPr>
          <p:txBody>
            <a:bodyPr wrap="square" rtlCol="0">
              <a:spAutoFit/>
            </a:bodyPr>
            <a:lstStyle/>
            <a:p>
              <a:r>
                <a:rPr lang="en-US" b="1" dirty="0" err="1">
                  <a:solidFill>
                    <a:srgbClr val="92D050"/>
                  </a:solidFill>
                  <a:latin typeface="Consolas" pitchFamily="49" charset="0"/>
                  <a:cs typeface="Consolas" pitchFamily="49" charset="0"/>
                </a:rPr>
                <a:t>cdslPut</a:t>
              </a:r>
              <a:r>
                <a:rPr lang="en-US" b="1" dirty="0">
                  <a:solidFill>
                    <a:srgbClr val="92D050"/>
                  </a:solidFill>
                  <a:latin typeface="Consolas" pitchFamily="49" charset="0"/>
                  <a:cs typeface="Consolas" pitchFamily="49" charset="0"/>
                </a:rPr>
                <a:t>(…)</a:t>
              </a:r>
            </a:p>
            <a:p>
              <a:r>
                <a:rPr lang="en-US" b="1" dirty="0" err="1">
                  <a:solidFill>
                    <a:srgbClr val="92D050"/>
                  </a:solidFill>
                  <a:latin typeface="Consolas" pitchFamily="49" charset="0"/>
                  <a:cs typeface="Consolas" pitchFamily="49" charset="0"/>
                </a:rPr>
                <a:t>cdslGet</a:t>
              </a:r>
              <a:r>
                <a:rPr lang="en-US" b="1" dirty="0">
                  <a:solidFill>
                    <a:srgbClr val="92D050"/>
                  </a:solidFill>
                  <a:latin typeface="Consolas" pitchFamily="49" charset="0"/>
                  <a:cs typeface="Consolas" pitchFamily="49" charset="0"/>
                </a:rPr>
                <a:t>(…)</a:t>
              </a:r>
            </a:p>
          </p:txBody>
        </p:sp>
      </p:grpSp>
    </p:spTree>
    <p:extLst>
      <p:ext uri="{BB962C8B-B14F-4D97-AF65-F5344CB8AC3E}">
        <p14:creationId xmlns:p14="http://schemas.microsoft.com/office/powerpoint/2010/main" val="1603445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Horizontally scaled CDSL Data Servers</a:t>
            </a:r>
          </a:p>
        </p:txBody>
      </p:sp>
      <p:sp>
        <p:nvSpPr>
          <p:cNvPr id="7" name="TextBox 6"/>
          <p:cNvSpPr txBox="1"/>
          <p:nvPr/>
        </p:nvSpPr>
        <p:spPr>
          <a:xfrm>
            <a:off x="609600" y="753641"/>
            <a:ext cx="8216576" cy="461665"/>
          </a:xfrm>
          <a:prstGeom prst="rect">
            <a:avLst/>
          </a:prstGeom>
          <a:noFill/>
        </p:spPr>
        <p:txBody>
          <a:bodyPr wrap="square" rtlCol="0">
            <a:spAutoFit/>
          </a:bodyPr>
          <a:lstStyle/>
          <a:p>
            <a:r>
              <a:rPr lang="en-US" sz="2400" i="1" dirty="0"/>
              <a:t>Shard data across a pool of in-memory Key-Value Stores </a:t>
            </a:r>
          </a:p>
        </p:txBody>
      </p:sp>
      <p:grpSp>
        <p:nvGrpSpPr>
          <p:cNvPr id="5" name="Group 4">
            <a:extLst>
              <a:ext uri="{FF2B5EF4-FFF2-40B4-BE49-F238E27FC236}">
                <a16:creationId xmlns:a16="http://schemas.microsoft.com/office/drawing/2014/main" id="{D4283922-838B-492D-A69C-465E8B0F686F}"/>
              </a:ext>
            </a:extLst>
          </p:cNvPr>
          <p:cNvGrpSpPr/>
          <p:nvPr/>
        </p:nvGrpSpPr>
        <p:grpSpPr>
          <a:xfrm>
            <a:off x="783524" y="1480103"/>
            <a:ext cx="9923592" cy="4777563"/>
            <a:chOff x="1140716" y="1722995"/>
            <a:chExt cx="9923592" cy="4777563"/>
          </a:xfrm>
        </p:grpSpPr>
        <p:sp>
          <p:nvSpPr>
            <p:cNvPr id="50" name="Rectangle 49">
              <a:extLst>
                <a:ext uri="{FF2B5EF4-FFF2-40B4-BE49-F238E27FC236}">
                  <a16:creationId xmlns:a16="http://schemas.microsoft.com/office/drawing/2014/main" id="{D78FCEE8-22C8-4B74-B01F-3C0F7FA10874}"/>
                </a:ext>
              </a:extLst>
            </p:cNvPr>
            <p:cNvSpPr/>
            <p:nvPr/>
          </p:nvSpPr>
          <p:spPr>
            <a:xfrm>
              <a:off x="1140716" y="1722995"/>
              <a:ext cx="9923592" cy="477756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extBox 5"/>
            <p:cNvSpPr txBox="1"/>
            <p:nvPr/>
          </p:nvSpPr>
          <p:spPr>
            <a:xfrm>
              <a:off x="5105400" y="2021053"/>
              <a:ext cx="5480346" cy="461665"/>
            </a:xfrm>
            <a:prstGeom prst="rect">
              <a:avLst/>
            </a:prstGeom>
            <a:solidFill>
              <a:schemeClr val="accent1"/>
            </a:solidFill>
          </p:spPr>
          <p:txBody>
            <a:bodyPr wrap="square" rtlCol="0">
              <a:spAutoFit/>
            </a:bodyPr>
            <a:lstStyle/>
            <a:p>
              <a:r>
                <a:rPr lang="en-US" sz="2400" b="1" dirty="0">
                  <a:solidFill>
                    <a:schemeClr val="bg2"/>
                  </a:solidFill>
                  <a:latin typeface="Consolas" pitchFamily="49" charset="0"/>
                  <a:cs typeface="Consolas" pitchFamily="49" charset="0"/>
                </a:rPr>
                <a:t>Multiple </a:t>
              </a:r>
              <a:r>
                <a:rPr lang="en-US" sz="2400" b="1" dirty="0" err="1">
                  <a:solidFill>
                    <a:schemeClr val="bg2"/>
                  </a:solidFill>
                  <a:latin typeface="Consolas" pitchFamily="49" charset="0"/>
                  <a:cs typeface="Consolas" pitchFamily="49" charset="0"/>
                </a:rPr>
                <a:t>DataServers</a:t>
              </a:r>
              <a:endParaRPr lang="en-US" sz="2400" b="1" dirty="0">
                <a:solidFill>
                  <a:schemeClr val="bg2"/>
                </a:solidFill>
                <a:latin typeface="Consolas" pitchFamily="49" charset="0"/>
                <a:cs typeface="Consolas" pitchFamily="49" charset="0"/>
              </a:endParaRPr>
            </a:p>
          </p:txBody>
        </p:sp>
        <p:grpSp>
          <p:nvGrpSpPr>
            <p:cNvPr id="22" name="Group 21"/>
            <p:cNvGrpSpPr/>
            <p:nvPr/>
          </p:nvGrpSpPr>
          <p:grpSpPr>
            <a:xfrm>
              <a:off x="2524126" y="2895600"/>
              <a:ext cx="1819275" cy="829068"/>
              <a:chOff x="1828800" y="3481415"/>
              <a:chExt cx="2647950" cy="990600"/>
            </a:xfrm>
          </p:grpSpPr>
          <p:sp>
            <p:nvSpPr>
              <p:cNvPr id="23" name="Rectangle 22"/>
              <p:cNvSpPr/>
              <p:nvPr/>
            </p:nvSpPr>
            <p:spPr>
              <a:xfrm>
                <a:off x="1828800" y="3481415"/>
                <a:ext cx="26479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24" name="Rectangle 23"/>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grpSp>
          <p:nvGrpSpPr>
            <p:cNvPr id="25" name="Group 24"/>
            <p:cNvGrpSpPr/>
            <p:nvPr/>
          </p:nvGrpSpPr>
          <p:grpSpPr>
            <a:xfrm>
              <a:off x="3209926" y="3429000"/>
              <a:ext cx="1819275" cy="829068"/>
              <a:chOff x="1828800" y="3481415"/>
              <a:chExt cx="2647950" cy="990600"/>
            </a:xfrm>
          </p:grpSpPr>
          <p:sp>
            <p:nvSpPr>
              <p:cNvPr id="26" name="Rectangle 25"/>
              <p:cNvSpPr/>
              <p:nvPr/>
            </p:nvSpPr>
            <p:spPr>
              <a:xfrm>
                <a:off x="1828800" y="3481415"/>
                <a:ext cx="2647950" cy="990600"/>
              </a:xfrm>
              <a:prstGeom prst="rect">
                <a:avLst/>
              </a:prstGeom>
              <a:solidFill>
                <a:schemeClr val="accent1">
                  <a:alpha val="7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27" name="Rectangle 26"/>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grpSp>
          <p:nvGrpSpPr>
            <p:cNvPr id="28" name="Group 27"/>
            <p:cNvGrpSpPr/>
            <p:nvPr/>
          </p:nvGrpSpPr>
          <p:grpSpPr>
            <a:xfrm>
              <a:off x="3895726" y="3971532"/>
              <a:ext cx="1819275" cy="829068"/>
              <a:chOff x="1828800" y="3481415"/>
              <a:chExt cx="2647950" cy="990600"/>
            </a:xfrm>
          </p:grpSpPr>
          <p:sp>
            <p:nvSpPr>
              <p:cNvPr id="29" name="Rectangle 28"/>
              <p:cNvSpPr/>
              <p:nvPr/>
            </p:nvSpPr>
            <p:spPr>
              <a:xfrm>
                <a:off x="1828800" y="3481415"/>
                <a:ext cx="2647950" cy="990600"/>
              </a:xfrm>
              <a:prstGeom prst="rect">
                <a:avLst/>
              </a:prstGeom>
              <a:solidFill>
                <a:schemeClr val="accent1">
                  <a:alpha val="6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30" name="Rectangle 29"/>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sp>
          <p:nvSpPr>
            <p:cNvPr id="31" name="TextBox 30"/>
            <p:cNvSpPr txBox="1"/>
            <p:nvPr/>
          </p:nvSpPr>
          <p:spPr>
            <a:xfrm rot="1750100">
              <a:off x="5377590" y="4391413"/>
              <a:ext cx="1017892" cy="1015663"/>
            </a:xfrm>
            <a:prstGeom prst="rect">
              <a:avLst/>
            </a:prstGeom>
            <a:noFill/>
          </p:spPr>
          <p:txBody>
            <a:bodyPr wrap="square" rtlCol="0">
              <a:spAutoFit/>
            </a:bodyPr>
            <a:lstStyle/>
            <a:p>
              <a:r>
                <a:rPr lang="en-US" sz="6000" b="1" dirty="0">
                  <a:solidFill>
                    <a:schemeClr val="accent1"/>
                  </a:solidFill>
                </a:rPr>
                <a:t>…</a:t>
              </a:r>
            </a:p>
          </p:txBody>
        </p:sp>
        <p:grpSp>
          <p:nvGrpSpPr>
            <p:cNvPr id="32" name="Group 31"/>
            <p:cNvGrpSpPr/>
            <p:nvPr/>
          </p:nvGrpSpPr>
          <p:grpSpPr>
            <a:xfrm>
              <a:off x="5791201" y="5317438"/>
              <a:ext cx="1819275" cy="829068"/>
              <a:chOff x="1828800" y="3481415"/>
              <a:chExt cx="2647950" cy="990600"/>
            </a:xfrm>
          </p:grpSpPr>
          <p:sp>
            <p:nvSpPr>
              <p:cNvPr id="33" name="Rectangle 32"/>
              <p:cNvSpPr/>
              <p:nvPr/>
            </p:nvSpPr>
            <p:spPr>
              <a:xfrm>
                <a:off x="1828800" y="3481415"/>
                <a:ext cx="264795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Worker</a:t>
                </a:r>
              </a:p>
            </p:txBody>
          </p:sp>
          <p:sp>
            <p:nvSpPr>
              <p:cNvPr id="34" name="Rectangle 33"/>
              <p:cNvSpPr/>
              <p:nvPr/>
            </p:nvSpPr>
            <p:spPr>
              <a:xfrm>
                <a:off x="3172193" y="3648985"/>
                <a:ext cx="1094301" cy="6858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API</a:t>
                </a:r>
              </a:p>
            </p:txBody>
          </p:sp>
        </p:grpSp>
        <p:sp>
          <p:nvSpPr>
            <p:cNvPr id="35" name="TextBox 34"/>
            <p:cNvSpPr txBox="1"/>
            <p:nvPr/>
          </p:nvSpPr>
          <p:spPr>
            <a:xfrm>
              <a:off x="2522544" y="4906801"/>
              <a:ext cx="2049456" cy="830997"/>
            </a:xfrm>
            <a:prstGeom prst="rect">
              <a:avLst/>
            </a:prstGeom>
            <a:noFill/>
          </p:spPr>
          <p:txBody>
            <a:bodyPr wrap="square" rtlCol="0">
              <a:spAutoFit/>
            </a:bodyPr>
            <a:lstStyle/>
            <a:p>
              <a:r>
                <a:rPr lang="en-US" sz="2400" dirty="0"/>
                <a:t>Distributed Application</a:t>
              </a:r>
            </a:p>
          </p:txBody>
        </p:sp>
        <p:cxnSp>
          <p:nvCxnSpPr>
            <p:cNvPr id="36" name="Straight Arrow Connector 35"/>
            <p:cNvCxnSpPr/>
            <p:nvPr/>
          </p:nvCxnSpPr>
          <p:spPr>
            <a:xfrm flipV="1">
              <a:off x="6045050" y="3856231"/>
              <a:ext cx="1117751" cy="728439"/>
            </a:xfrm>
            <a:prstGeom prst="straightConnector1">
              <a:avLst/>
            </a:prstGeom>
            <a:ln w="38100">
              <a:solidFill>
                <a:schemeClr val="accent3"/>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7325906" y="2693046"/>
              <a:ext cx="1122184" cy="791027"/>
              <a:chOff x="1752600" y="2325033"/>
              <a:chExt cx="1524000" cy="1043464"/>
            </a:xfrm>
          </p:grpSpPr>
          <p:sp>
            <p:nvSpPr>
              <p:cNvPr id="38" name="Rectangle 37"/>
              <p:cNvSpPr/>
              <p:nvPr/>
            </p:nvSpPr>
            <p:spPr>
              <a:xfrm>
                <a:off x="1752600" y="2325033"/>
                <a:ext cx="1524000" cy="1043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Rectangle 38"/>
              <p:cNvSpPr/>
              <p:nvPr/>
            </p:nvSpPr>
            <p:spPr>
              <a:xfrm>
                <a:off x="1981200" y="2587050"/>
                <a:ext cx="1143000" cy="53778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Memory</a:t>
                </a:r>
              </a:p>
            </p:txBody>
          </p:sp>
        </p:grpSp>
        <p:grpSp>
          <p:nvGrpSpPr>
            <p:cNvPr id="40" name="Group 39"/>
            <p:cNvGrpSpPr/>
            <p:nvPr/>
          </p:nvGrpSpPr>
          <p:grpSpPr>
            <a:xfrm>
              <a:off x="7325906" y="3780974"/>
              <a:ext cx="1122184" cy="791027"/>
              <a:chOff x="838200" y="2788341"/>
              <a:chExt cx="1524000" cy="1043464"/>
            </a:xfrm>
          </p:grpSpPr>
          <p:sp>
            <p:nvSpPr>
              <p:cNvPr id="41" name="Rectangle 40"/>
              <p:cNvSpPr/>
              <p:nvPr/>
            </p:nvSpPr>
            <p:spPr>
              <a:xfrm>
                <a:off x="838200" y="2788341"/>
                <a:ext cx="1524000" cy="1043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2" name="Rectangle 41"/>
              <p:cNvSpPr/>
              <p:nvPr/>
            </p:nvSpPr>
            <p:spPr>
              <a:xfrm>
                <a:off x="1066800" y="3041179"/>
                <a:ext cx="1143000" cy="53778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Memory</a:t>
                </a:r>
              </a:p>
            </p:txBody>
          </p:sp>
        </p:grpSp>
        <p:grpSp>
          <p:nvGrpSpPr>
            <p:cNvPr id="43" name="Group 42"/>
            <p:cNvGrpSpPr/>
            <p:nvPr/>
          </p:nvGrpSpPr>
          <p:grpSpPr>
            <a:xfrm>
              <a:off x="8867224" y="2702225"/>
              <a:ext cx="1122184" cy="791027"/>
              <a:chOff x="1752600" y="2325033"/>
              <a:chExt cx="1524000" cy="1043464"/>
            </a:xfrm>
          </p:grpSpPr>
          <p:sp>
            <p:nvSpPr>
              <p:cNvPr id="44" name="Rectangle 43"/>
              <p:cNvSpPr/>
              <p:nvPr/>
            </p:nvSpPr>
            <p:spPr>
              <a:xfrm>
                <a:off x="1752600" y="2325033"/>
                <a:ext cx="1524000" cy="1043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5" name="Rectangle 44"/>
              <p:cNvSpPr/>
              <p:nvPr/>
            </p:nvSpPr>
            <p:spPr>
              <a:xfrm>
                <a:off x="1981200" y="2587050"/>
                <a:ext cx="1143000" cy="53778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Memory</a:t>
                </a:r>
              </a:p>
            </p:txBody>
          </p:sp>
        </p:grpSp>
        <p:grpSp>
          <p:nvGrpSpPr>
            <p:cNvPr id="46" name="Group 45"/>
            <p:cNvGrpSpPr/>
            <p:nvPr/>
          </p:nvGrpSpPr>
          <p:grpSpPr>
            <a:xfrm>
              <a:off x="8867224" y="3780573"/>
              <a:ext cx="1122184" cy="791027"/>
              <a:chOff x="1752600" y="2325033"/>
              <a:chExt cx="1524000" cy="1043464"/>
            </a:xfrm>
          </p:grpSpPr>
          <p:sp>
            <p:nvSpPr>
              <p:cNvPr id="47" name="Rectangle 46"/>
              <p:cNvSpPr/>
              <p:nvPr/>
            </p:nvSpPr>
            <p:spPr>
              <a:xfrm>
                <a:off x="1752600" y="2325033"/>
                <a:ext cx="1524000" cy="1043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p:cNvSpPr/>
              <p:nvPr/>
            </p:nvSpPr>
            <p:spPr>
              <a:xfrm>
                <a:off x="1981200" y="2587050"/>
                <a:ext cx="1143000" cy="53778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Memory</a:t>
                </a:r>
              </a:p>
            </p:txBody>
          </p:sp>
        </p:grpSp>
        <p:sp>
          <p:nvSpPr>
            <p:cNvPr id="49" name="TextBox 48"/>
            <p:cNvSpPr txBox="1"/>
            <p:nvPr/>
          </p:nvSpPr>
          <p:spPr>
            <a:xfrm>
              <a:off x="3262326" y="5708487"/>
              <a:ext cx="1825618" cy="646331"/>
            </a:xfrm>
            <a:prstGeom prst="rect">
              <a:avLst/>
            </a:prstGeom>
            <a:solidFill>
              <a:schemeClr val="tx1"/>
            </a:solidFill>
          </p:spPr>
          <p:txBody>
            <a:bodyPr wrap="square" rtlCol="0">
              <a:spAutoFit/>
            </a:bodyPr>
            <a:lstStyle/>
            <a:p>
              <a:r>
                <a:rPr lang="en-US" b="1" dirty="0" err="1">
                  <a:solidFill>
                    <a:srgbClr val="92D050"/>
                  </a:solidFill>
                  <a:latin typeface="Consolas" pitchFamily="49" charset="0"/>
                  <a:cs typeface="Consolas" pitchFamily="49" charset="0"/>
                </a:rPr>
                <a:t>cdslPut</a:t>
              </a:r>
              <a:r>
                <a:rPr lang="en-US" b="1" dirty="0">
                  <a:solidFill>
                    <a:srgbClr val="92D050"/>
                  </a:solidFill>
                  <a:latin typeface="Consolas" pitchFamily="49" charset="0"/>
                  <a:cs typeface="Consolas" pitchFamily="49" charset="0"/>
                </a:rPr>
                <a:t>(…)</a:t>
              </a:r>
            </a:p>
            <a:p>
              <a:r>
                <a:rPr lang="en-US" b="1" dirty="0" err="1">
                  <a:solidFill>
                    <a:srgbClr val="92D050"/>
                  </a:solidFill>
                  <a:latin typeface="Consolas" pitchFamily="49" charset="0"/>
                  <a:cs typeface="Consolas" pitchFamily="49" charset="0"/>
                </a:rPr>
                <a:t>cdslGet</a:t>
              </a:r>
              <a:r>
                <a:rPr lang="en-US" b="1" dirty="0">
                  <a:solidFill>
                    <a:srgbClr val="92D050"/>
                  </a:solidFill>
                  <a:latin typeface="Consolas" pitchFamily="49" charset="0"/>
                  <a:cs typeface="Consolas" pitchFamily="49" charset="0"/>
                </a:rPr>
                <a:t>(…)</a:t>
              </a:r>
            </a:p>
          </p:txBody>
        </p:sp>
      </p:grpSp>
    </p:spTree>
    <p:extLst>
      <p:ext uri="{BB962C8B-B14F-4D97-AF65-F5344CB8AC3E}">
        <p14:creationId xmlns:p14="http://schemas.microsoft.com/office/powerpoint/2010/main" val="37675388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Case Study 1 - VCS</a:t>
            </a:r>
          </a:p>
        </p:txBody>
      </p:sp>
      <p:sp>
        <p:nvSpPr>
          <p:cNvPr id="6" name="Text Placeholder 5"/>
          <p:cNvSpPr>
            <a:spLocks noGrp="1"/>
          </p:cNvSpPr>
          <p:nvPr>
            <p:ph type="body" idx="1"/>
          </p:nvPr>
        </p:nvSpPr>
        <p:spPr/>
        <p:txBody>
          <a:bodyPr/>
          <a:lstStyle/>
          <a:p>
            <a:endParaRPr lang="en-US" dirty="0"/>
          </a:p>
        </p:txBody>
      </p:sp>
      <p:sp>
        <p:nvSpPr>
          <p:cNvPr id="7" name="TextBox 6">
            <a:extLst>
              <a:ext uri="{FF2B5EF4-FFF2-40B4-BE49-F238E27FC236}">
                <a16:creationId xmlns:a16="http://schemas.microsoft.com/office/drawing/2014/main" id="{89834AC5-8548-3F43-8D2C-04DBD26D735C}"/>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2948663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102647-EC5F-4388-A48F-08580FAA29C1}"/>
              </a:ext>
            </a:extLst>
          </p:cNvPr>
          <p:cNvSpPr>
            <a:spLocks noGrp="1"/>
          </p:cNvSpPr>
          <p:nvPr>
            <p:ph type="title"/>
          </p:nvPr>
        </p:nvSpPr>
        <p:spPr/>
        <p:txBody>
          <a:bodyPr/>
          <a:lstStyle/>
          <a:p>
            <a:r>
              <a:rPr lang="en-US" dirty="0"/>
              <a:t>VCS – Data Consistency / Transfer </a:t>
            </a:r>
          </a:p>
        </p:txBody>
      </p:sp>
      <p:grpSp>
        <p:nvGrpSpPr>
          <p:cNvPr id="5" name="Group 4">
            <a:extLst>
              <a:ext uri="{FF2B5EF4-FFF2-40B4-BE49-F238E27FC236}">
                <a16:creationId xmlns:a16="http://schemas.microsoft.com/office/drawing/2014/main" id="{A24E7808-0AE2-A64E-A3BE-1819E1C3F4AC}"/>
              </a:ext>
            </a:extLst>
          </p:cNvPr>
          <p:cNvGrpSpPr/>
          <p:nvPr/>
        </p:nvGrpSpPr>
        <p:grpSpPr>
          <a:xfrm>
            <a:off x="1106955" y="1822314"/>
            <a:ext cx="5269340" cy="3031960"/>
            <a:chOff x="1256042" y="1484384"/>
            <a:chExt cx="9450093" cy="4974216"/>
          </a:xfrm>
        </p:grpSpPr>
        <p:sp>
          <p:nvSpPr>
            <p:cNvPr id="68" name="Can 67">
              <a:extLst>
                <a:ext uri="{FF2B5EF4-FFF2-40B4-BE49-F238E27FC236}">
                  <a16:creationId xmlns:a16="http://schemas.microsoft.com/office/drawing/2014/main" id="{5C8EEE66-6492-2F42-9FE6-B8673BFEEAFA}"/>
                </a:ext>
              </a:extLst>
            </p:cNvPr>
            <p:cNvSpPr/>
            <p:nvPr/>
          </p:nvSpPr>
          <p:spPr>
            <a:xfrm>
              <a:off x="1343107" y="4599003"/>
              <a:ext cx="1316758" cy="565711"/>
            </a:xfrm>
            <a:prstGeom prst="ca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Registry</a:t>
              </a:r>
            </a:p>
          </p:txBody>
        </p:sp>
        <p:sp>
          <p:nvSpPr>
            <p:cNvPr id="46" name="Rectangle 45">
              <a:extLst>
                <a:ext uri="{FF2B5EF4-FFF2-40B4-BE49-F238E27FC236}">
                  <a16:creationId xmlns:a16="http://schemas.microsoft.com/office/drawing/2014/main" id="{77A823F1-E22C-2842-B77D-6AFC36D4B226}"/>
                </a:ext>
              </a:extLst>
            </p:cNvPr>
            <p:cNvSpPr/>
            <p:nvPr/>
          </p:nvSpPr>
          <p:spPr>
            <a:xfrm>
              <a:off x="1256042" y="4084044"/>
              <a:ext cx="9351441" cy="1111949"/>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dirty="0"/>
            </a:p>
          </p:txBody>
        </p:sp>
        <p:grpSp>
          <p:nvGrpSpPr>
            <p:cNvPr id="9" name="Group 8">
              <a:extLst>
                <a:ext uri="{FF2B5EF4-FFF2-40B4-BE49-F238E27FC236}">
                  <a16:creationId xmlns:a16="http://schemas.microsoft.com/office/drawing/2014/main" id="{20F058B7-A49F-4C4A-A30F-65A9B7CF19F9}"/>
                </a:ext>
              </a:extLst>
            </p:cNvPr>
            <p:cNvGrpSpPr/>
            <p:nvPr/>
          </p:nvGrpSpPr>
          <p:grpSpPr>
            <a:xfrm>
              <a:off x="1256043" y="1484385"/>
              <a:ext cx="2391508" cy="1951598"/>
              <a:chOff x="1256043" y="1556952"/>
              <a:chExt cx="2391508" cy="1951598"/>
            </a:xfrm>
          </p:grpSpPr>
          <p:sp>
            <p:nvSpPr>
              <p:cNvPr id="3" name="Rectangle 2">
                <a:extLst>
                  <a:ext uri="{FF2B5EF4-FFF2-40B4-BE49-F238E27FC236}">
                    <a16:creationId xmlns:a16="http://schemas.microsoft.com/office/drawing/2014/main" id="{11868943-39EB-7445-A099-CF57C0275A5D}"/>
                  </a:ext>
                </a:extLst>
              </p:cNvPr>
              <p:cNvSpPr/>
              <p:nvPr/>
            </p:nvSpPr>
            <p:spPr>
              <a:xfrm>
                <a:off x="1346479" y="2080009"/>
                <a:ext cx="2210637" cy="41198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QSC + Tool Layer</a:t>
                </a:r>
              </a:p>
            </p:txBody>
          </p:sp>
          <p:sp>
            <p:nvSpPr>
              <p:cNvPr id="79" name="Rectangle 78">
                <a:extLst>
                  <a:ext uri="{FF2B5EF4-FFF2-40B4-BE49-F238E27FC236}">
                    <a16:creationId xmlns:a16="http://schemas.microsoft.com/office/drawing/2014/main" id="{CE426913-E767-B14E-8B4F-CF794BEFACC1}"/>
                  </a:ext>
                </a:extLst>
              </p:cNvPr>
              <p:cNvSpPr/>
              <p:nvPr/>
            </p:nvSpPr>
            <p:spPr>
              <a:xfrm>
                <a:off x="1346479" y="2491991"/>
                <a:ext cx="2210637" cy="411982"/>
              </a:xfrm>
              <a:prstGeom prst="rect">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OS Layer</a:t>
                </a:r>
              </a:p>
            </p:txBody>
          </p:sp>
          <p:sp>
            <p:nvSpPr>
              <p:cNvPr id="80" name="Rectangle 79">
                <a:extLst>
                  <a:ext uri="{FF2B5EF4-FFF2-40B4-BE49-F238E27FC236}">
                    <a16:creationId xmlns:a16="http://schemas.microsoft.com/office/drawing/2014/main" id="{9F691783-DB3F-8647-BF84-6798BD201A64}"/>
                  </a:ext>
                </a:extLst>
              </p:cNvPr>
              <p:cNvSpPr/>
              <p:nvPr/>
            </p:nvSpPr>
            <p:spPr>
              <a:xfrm>
                <a:off x="1346479" y="2956727"/>
                <a:ext cx="2210637" cy="41198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Storage Mount</a:t>
                </a:r>
              </a:p>
            </p:txBody>
          </p:sp>
          <p:sp>
            <p:nvSpPr>
              <p:cNvPr id="4" name="Rectangle 3">
                <a:extLst>
                  <a:ext uri="{FF2B5EF4-FFF2-40B4-BE49-F238E27FC236}">
                    <a16:creationId xmlns:a16="http://schemas.microsoft.com/office/drawing/2014/main" id="{F68D2984-7785-7347-9FEE-3DEA504078E5}"/>
                  </a:ext>
                </a:extLst>
              </p:cNvPr>
              <p:cNvSpPr/>
              <p:nvPr/>
            </p:nvSpPr>
            <p:spPr>
              <a:xfrm>
                <a:off x="1256043" y="1556952"/>
                <a:ext cx="2391508" cy="1951598"/>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sz="900" dirty="0">
                    <a:solidFill>
                      <a:schemeClr val="tx1"/>
                    </a:solidFill>
                  </a:rPr>
                  <a:t>Generic VCS Compile Containers</a:t>
                </a:r>
              </a:p>
            </p:txBody>
          </p:sp>
        </p:grpSp>
        <p:grpSp>
          <p:nvGrpSpPr>
            <p:cNvPr id="85" name="Group 84">
              <a:extLst>
                <a:ext uri="{FF2B5EF4-FFF2-40B4-BE49-F238E27FC236}">
                  <a16:creationId xmlns:a16="http://schemas.microsoft.com/office/drawing/2014/main" id="{89268E52-2F98-D64F-B51F-4A28CE6124D9}"/>
                </a:ext>
              </a:extLst>
            </p:cNvPr>
            <p:cNvGrpSpPr/>
            <p:nvPr/>
          </p:nvGrpSpPr>
          <p:grpSpPr>
            <a:xfrm>
              <a:off x="8215976" y="1484384"/>
              <a:ext cx="2391508" cy="2401816"/>
              <a:chOff x="1256043" y="1106734"/>
              <a:chExt cx="2391508" cy="2401816"/>
            </a:xfrm>
          </p:grpSpPr>
          <p:sp>
            <p:nvSpPr>
              <p:cNvPr id="86" name="Rectangle 85">
                <a:extLst>
                  <a:ext uri="{FF2B5EF4-FFF2-40B4-BE49-F238E27FC236}">
                    <a16:creationId xmlns:a16="http://schemas.microsoft.com/office/drawing/2014/main" id="{69749FE9-F085-DB43-B144-B143705291E8}"/>
                  </a:ext>
                </a:extLst>
              </p:cNvPr>
              <p:cNvSpPr/>
              <p:nvPr/>
            </p:nvSpPr>
            <p:spPr>
              <a:xfrm>
                <a:off x="1346479" y="2080009"/>
                <a:ext cx="2210637" cy="41198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QSC + Tool Layer</a:t>
                </a:r>
              </a:p>
            </p:txBody>
          </p:sp>
          <p:sp>
            <p:nvSpPr>
              <p:cNvPr id="89" name="Rectangle 88">
                <a:extLst>
                  <a:ext uri="{FF2B5EF4-FFF2-40B4-BE49-F238E27FC236}">
                    <a16:creationId xmlns:a16="http://schemas.microsoft.com/office/drawing/2014/main" id="{30D4D9A6-73DA-9D42-B560-F638147771F2}"/>
                  </a:ext>
                </a:extLst>
              </p:cNvPr>
              <p:cNvSpPr/>
              <p:nvPr/>
            </p:nvSpPr>
            <p:spPr>
              <a:xfrm>
                <a:off x="1346479" y="2491991"/>
                <a:ext cx="2210637" cy="411982"/>
              </a:xfrm>
              <a:prstGeom prst="rect">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OS Layer</a:t>
                </a:r>
              </a:p>
            </p:txBody>
          </p:sp>
          <p:sp>
            <p:nvSpPr>
              <p:cNvPr id="95" name="Rectangle 94">
                <a:extLst>
                  <a:ext uri="{FF2B5EF4-FFF2-40B4-BE49-F238E27FC236}">
                    <a16:creationId xmlns:a16="http://schemas.microsoft.com/office/drawing/2014/main" id="{3ABF8622-36E5-C140-82A4-6D9600BDADF6}"/>
                  </a:ext>
                </a:extLst>
              </p:cNvPr>
              <p:cNvSpPr/>
              <p:nvPr/>
            </p:nvSpPr>
            <p:spPr>
              <a:xfrm>
                <a:off x="1346479" y="2956727"/>
                <a:ext cx="2210637" cy="411982"/>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Storage Mount</a:t>
                </a:r>
              </a:p>
            </p:txBody>
          </p:sp>
          <p:sp>
            <p:nvSpPr>
              <p:cNvPr id="96" name="Rectangle 95">
                <a:extLst>
                  <a:ext uri="{FF2B5EF4-FFF2-40B4-BE49-F238E27FC236}">
                    <a16:creationId xmlns:a16="http://schemas.microsoft.com/office/drawing/2014/main" id="{413D3D79-8F1F-8040-A0A0-73A27EB03F65}"/>
                  </a:ext>
                </a:extLst>
              </p:cNvPr>
              <p:cNvSpPr/>
              <p:nvPr/>
            </p:nvSpPr>
            <p:spPr>
              <a:xfrm>
                <a:off x="1256043" y="1106734"/>
                <a:ext cx="2391508" cy="2401816"/>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sz="900" dirty="0">
                    <a:solidFill>
                      <a:schemeClr val="tx1"/>
                    </a:solidFill>
                  </a:rPr>
                  <a:t>Generic VCS Runtime Container</a:t>
                </a:r>
              </a:p>
            </p:txBody>
          </p:sp>
          <p:sp>
            <p:nvSpPr>
              <p:cNvPr id="97" name="TextBox 96">
                <a:extLst>
                  <a:ext uri="{FF2B5EF4-FFF2-40B4-BE49-F238E27FC236}">
                    <a16:creationId xmlns:a16="http://schemas.microsoft.com/office/drawing/2014/main" id="{83938FB2-F9BA-E846-8466-AF465B30F53B}"/>
                  </a:ext>
                </a:extLst>
              </p:cNvPr>
              <p:cNvSpPr txBox="1"/>
              <p:nvPr/>
            </p:nvSpPr>
            <p:spPr>
              <a:xfrm>
                <a:off x="1404074" y="1650251"/>
                <a:ext cx="2095445" cy="276999"/>
              </a:xfrm>
              <a:prstGeom prst="rect">
                <a:avLst/>
              </a:prstGeom>
              <a:noFill/>
            </p:spPr>
            <p:txBody>
              <a:bodyPr wrap="square" rtlCol="0">
                <a:spAutoFit/>
              </a:bodyPr>
              <a:lstStyle/>
              <a:p>
                <a:endParaRPr lang="en-US" sz="1200" dirty="0"/>
              </a:p>
            </p:txBody>
          </p:sp>
        </p:grpSp>
        <p:grpSp>
          <p:nvGrpSpPr>
            <p:cNvPr id="110" name="Group 109">
              <a:extLst>
                <a:ext uri="{FF2B5EF4-FFF2-40B4-BE49-F238E27FC236}">
                  <a16:creationId xmlns:a16="http://schemas.microsoft.com/office/drawing/2014/main" id="{41139765-4CBD-BB44-9E9B-41AF214C5E55}"/>
                </a:ext>
              </a:extLst>
            </p:cNvPr>
            <p:cNvGrpSpPr/>
            <p:nvPr/>
          </p:nvGrpSpPr>
          <p:grpSpPr>
            <a:xfrm>
              <a:off x="4987874" y="1484384"/>
              <a:ext cx="2391508" cy="2401085"/>
              <a:chOff x="1256043" y="1556951"/>
              <a:chExt cx="2391508" cy="2401085"/>
            </a:xfrm>
          </p:grpSpPr>
          <p:sp>
            <p:nvSpPr>
              <p:cNvPr id="111" name="Rectangle 110">
                <a:extLst>
                  <a:ext uri="{FF2B5EF4-FFF2-40B4-BE49-F238E27FC236}">
                    <a16:creationId xmlns:a16="http://schemas.microsoft.com/office/drawing/2014/main" id="{A30BEF02-CD0D-B848-8E6D-85F69EF460ED}"/>
                  </a:ext>
                </a:extLst>
              </p:cNvPr>
              <p:cNvSpPr/>
              <p:nvPr/>
            </p:nvSpPr>
            <p:spPr>
              <a:xfrm>
                <a:off x="1346479" y="2500147"/>
                <a:ext cx="2210637" cy="411982"/>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QSC + Tool Layer</a:t>
                </a:r>
              </a:p>
            </p:txBody>
          </p:sp>
          <p:sp>
            <p:nvSpPr>
              <p:cNvPr id="112" name="Rectangle 111">
                <a:extLst>
                  <a:ext uri="{FF2B5EF4-FFF2-40B4-BE49-F238E27FC236}">
                    <a16:creationId xmlns:a16="http://schemas.microsoft.com/office/drawing/2014/main" id="{31FB60D7-F6C1-024B-86D1-D28E1A64D818}"/>
                  </a:ext>
                </a:extLst>
              </p:cNvPr>
              <p:cNvSpPr/>
              <p:nvPr/>
            </p:nvSpPr>
            <p:spPr>
              <a:xfrm>
                <a:off x="1346479" y="2912129"/>
                <a:ext cx="2210637" cy="411982"/>
              </a:xfrm>
              <a:prstGeom prst="rect">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OS Layer</a:t>
                </a:r>
              </a:p>
            </p:txBody>
          </p:sp>
          <p:sp>
            <p:nvSpPr>
              <p:cNvPr id="113" name="Rectangle 112">
                <a:extLst>
                  <a:ext uri="{FF2B5EF4-FFF2-40B4-BE49-F238E27FC236}">
                    <a16:creationId xmlns:a16="http://schemas.microsoft.com/office/drawing/2014/main" id="{31CB55F5-4AC9-BE4C-8BD6-BEB337A69F32}"/>
                  </a:ext>
                </a:extLst>
              </p:cNvPr>
              <p:cNvSpPr/>
              <p:nvPr/>
            </p:nvSpPr>
            <p:spPr>
              <a:xfrm>
                <a:off x="1346479" y="3376865"/>
                <a:ext cx="2210637" cy="411982"/>
              </a:xfrm>
              <a:prstGeom prst="rect">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Storage Mount</a:t>
                </a:r>
              </a:p>
            </p:txBody>
          </p:sp>
          <p:sp>
            <p:nvSpPr>
              <p:cNvPr id="114" name="Rectangle 113">
                <a:extLst>
                  <a:ext uri="{FF2B5EF4-FFF2-40B4-BE49-F238E27FC236}">
                    <a16:creationId xmlns:a16="http://schemas.microsoft.com/office/drawing/2014/main" id="{76190F73-3A56-0A49-9CA7-ECBE7167C3FC}"/>
                  </a:ext>
                </a:extLst>
              </p:cNvPr>
              <p:cNvSpPr/>
              <p:nvPr/>
            </p:nvSpPr>
            <p:spPr>
              <a:xfrm>
                <a:off x="1256043" y="1556951"/>
                <a:ext cx="2391508" cy="2401085"/>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t"/>
              <a:lstStyle/>
              <a:p>
                <a:pPr algn="ctr"/>
                <a:r>
                  <a:rPr lang="en-US" sz="900" dirty="0">
                    <a:solidFill>
                      <a:schemeClr val="tx1"/>
                    </a:solidFill>
                  </a:rPr>
                  <a:t>Specialized VCS Runtime Container</a:t>
                </a:r>
              </a:p>
            </p:txBody>
          </p:sp>
        </p:grpSp>
        <p:sp>
          <p:nvSpPr>
            <p:cNvPr id="10" name="Rectangle 9">
              <a:extLst>
                <a:ext uri="{FF2B5EF4-FFF2-40B4-BE49-F238E27FC236}">
                  <a16:creationId xmlns:a16="http://schemas.microsoft.com/office/drawing/2014/main" id="{A5F5A0D8-97E7-CE49-9F2F-8431782A67EE}"/>
                </a:ext>
              </a:extLst>
            </p:cNvPr>
            <p:cNvSpPr/>
            <p:nvPr/>
          </p:nvSpPr>
          <p:spPr>
            <a:xfrm>
              <a:off x="1256043" y="5302085"/>
              <a:ext cx="4735992" cy="986814"/>
            </a:xfrm>
            <a:prstGeom prst="rect">
              <a:avLst/>
            </a:prstGeom>
            <a:ln>
              <a:solidFill>
                <a:schemeClr val="accent6">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dirty="0"/>
            </a:p>
          </p:txBody>
        </p:sp>
        <p:sp>
          <p:nvSpPr>
            <p:cNvPr id="11" name="Can 10">
              <a:extLst>
                <a:ext uri="{FF2B5EF4-FFF2-40B4-BE49-F238E27FC236}">
                  <a16:creationId xmlns:a16="http://schemas.microsoft.com/office/drawing/2014/main" id="{EA34C4E4-C5DB-DB4D-B63A-860DED6884EE}"/>
                </a:ext>
              </a:extLst>
            </p:cNvPr>
            <p:cNvSpPr/>
            <p:nvPr/>
          </p:nvSpPr>
          <p:spPr>
            <a:xfrm>
              <a:off x="1343105" y="4150343"/>
              <a:ext cx="1161437" cy="554180"/>
            </a:xfrm>
            <a:prstGeom prst="ca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Design DB</a:t>
              </a:r>
            </a:p>
          </p:txBody>
        </p:sp>
        <p:sp>
          <p:nvSpPr>
            <p:cNvPr id="116" name="Can 115">
              <a:extLst>
                <a:ext uri="{FF2B5EF4-FFF2-40B4-BE49-F238E27FC236}">
                  <a16:creationId xmlns:a16="http://schemas.microsoft.com/office/drawing/2014/main" id="{E16E4259-7ACC-9A46-BCE5-01CAA839F280}"/>
                </a:ext>
              </a:extLst>
            </p:cNvPr>
            <p:cNvSpPr/>
            <p:nvPr/>
          </p:nvSpPr>
          <p:spPr>
            <a:xfrm>
              <a:off x="9078435" y="4599001"/>
              <a:ext cx="857641" cy="519945"/>
            </a:xfrm>
            <a:prstGeom prst="ca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simv</a:t>
              </a:r>
              <a:endParaRPr lang="en-US" sz="900" dirty="0"/>
            </a:p>
          </p:txBody>
        </p:sp>
        <p:sp>
          <p:nvSpPr>
            <p:cNvPr id="118" name="Can 117">
              <a:extLst>
                <a:ext uri="{FF2B5EF4-FFF2-40B4-BE49-F238E27FC236}">
                  <a16:creationId xmlns:a16="http://schemas.microsoft.com/office/drawing/2014/main" id="{6EA9070D-904B-3143-A302-F78B2A1578ED}"/>
                </a:ext>
              </a:extLst>
            </p:cNvPr>
            <p:cNvSpPr/>
            <p:nvPr/>
          </p:nvSpPr>
          <p:spPr>
            <a:xfrm>
              <a:off x="6987745" y="4157234"/>
              <a:ext cx="1470455" cy="640641"/>
            </a:xfrm>
            <a:prstGeom prst="ca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Runtime Input &amp; Output</a:t>
              </a:r>
            </a:p>
          </p:txBody>
        </p:sp>
        <p:sp>
          <p:nvSpPr>
            <p:cNvPr id="119" name="Can 118">
              <a:extLst>
                <a:ext uri="{FF2B5EF4-FFF2-40B4-BE49-F238E27FC236}">
                  <a16:creationId xmlns:a16="http://schemas.microsoft.com/office/drawing/2014/main" id="{2F9BD2E2-A286-D942-9497-8561668BECD0}"/>
                </a:ext>
              </a:extLst>
            </p:cNvPr>
            <p:cNvSpPr/>
            <p:nvPr/>
          </p:nvSpPr>
          <p:spPr>
            <a:xfrm>
              <a:off x="2535041" y="4157234"/>
              <a:ext cx="1015722" cy="572067"/>
            </a:xfrm>
            <a:prstGeom prst="ca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Compile logs</a:t>
              </a:r>
            </a:p>
          </p:txBody>
        </p:sp>
        <p:sp>
          <p:nvSpPr>
            <p:cNvPr id="126" name="Rectangle 125">
              <a:extLst>
                <a:ext uri="{FF2B5EF4-FFF2-40B4-BE49-F238E27FC236}">
                  <a16:creationId xmlns:a16="http://schemas.microsoft.com/office/drawing/2014/main" id="{D8B571BF-36CA-8548-862D-56ABA39210D0}"/>
                </a:ext>
              </a:extLst>
            </p:cNvPr>
            <p:cNvSpPr/>
            <p:nvPr/>
          </p:nvSpPr>
          <p:spPr>
            <a:xfrm>
              <a:off x="5078310" y="2012565"/>
              <a:ext cx="2210637" cy="411983"/>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        User Layer</a:t>
              </a:r>
            </a:p>
          </p:txBody>
        </p:sp>
        <p:sp>
          <p:nvSpPr>
            <p:cNvPr id="45" name="Can 44">
              <a:extLst>
                <a:ext uri="{FF2B5EF4-FFF2-40B4-BE49-F238E27FC236}">
                  <a16:creationId xmlns:a16="http://schemas.microsoft.com/office/drawing/2014/main" id="{A5BA202A-D067-3941-BEA4-5196C59FA52D}"/>
                </a:ext>
              </a:extLst>
            </p:cNvPr>
            <p:cNvSpPr/>
            <p:nvPr/>
          </p:nvSpPr>
          <p:spPr>
            <a:xfrm>
              <a:off x="5105400" y="2085547"/>
              <a:ext cx="760647" cy="289279"/>
            </a:xfrm>
            <a:prstGeom prst="can">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a:t>simv</a:t>
              </a:r>
              <a:endParaRPr lang="en-US" sz="900" dirty="0"/>
            </a:p>
          </p:txBody>
        </p:sp>
        <p:sp>
          <p:nvSpPr>
            <p:cNvPr id="47" name="TextBox 46">
              <a:extLst>
                <a:ext uri="{FF2B5EF4-FFF2-40B4-BE49-F238E27FC236}">
                  <a16:creationId xmlns:a16="http://schemas.microsoft.com/office/drawing/2014/main" id="{65548CB1-72C8-0941-A919-F34DB5C1BFE0}"/>
                </a:ext>
              </a:extLst>
            </p:cNvPr>
            <p:cNvSpPr txBox="1"/>
            <p:nvPr/>
          </p:nvSpPr>
          <p:spPr>
            <a:xfrm>
              <a:off x="3485062" y="4197305"/>
              <a:ext cx="2993287" cy="504937"/>
            </a:xfrm>
            <a:prstGeom prst="rect">
              <a:avLst/>
            </a:prstGeom>
            <a:noFill/>
          </p:spPr>
          <p:txBody>
            <a:bodyPr wrap="none" rtlCol="0">
              <a:spAutoFit/>
            </a:bodyPr>
            <a:lstStyle/>
            <a:p>
              <a:r>
                <a:rPr lang="en-US" sz="1400" b="1" dirty="0"/>
                <a:t>Data Mirror Layer</a:t>
              </a:r>
            </a:p>
          </p:txBody>
        </p:sp>
        <p:sp>
          <p:nvSpPr>
            <p:cNvPr id="52" name="Rectangle 51">
              <a:extLst>
                <a:ext uri="{FF2B5EF4-FFF2-40B4-BE49-F238E27FC236}">
                  <a16:creationId xmlns:a16="http://schemas.microsoft.com/office/drawing/2014/main" id="{E1D3F70A-8D61-0843-BE16-4E2BC8304CC7}"/>
                </a:ext>
              </a:extLst>
            </p:cNvPr>
            <p:cNvSpPr/>
            <p:nvPr/>
          </p:nvSpPr>
          <p:spPr>
            <a:xfrm>
              <a:off x="6183626" y="5302085"/>
              <a:ext cx="4414429" cy="986814"/>
            </a:xfrm>
            <a:prstGeom prst="rect">
              <a:avLst/>
            </a:prstGeom>
            <a:ln>
              <a:solidFill>
                <a:schemeClr val="accent6">
                  <a:lumMod val="40000"/>
                  <a:lumOff val="6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00" dirty="0"/>
            </a:p>
          </p:txBody>
        </p:sp>
        <p:sp>
          <p:nvSpPr>
            <p:cNvPr id="54" name="TextBox 53">
              <a:extLst>
                <a:ext uri="{FF2B5EF4-FFF2-40B4-BE49-F238E27FC236}">
                  <a16:creationId xmlns:a16="http://schemas.microsoft.com/office/drawing/2014/main" id="{39D4BF4A-8FD6-4B44-98E7-9D3E8B5936E3}"/>
                </a:ext>
              </a:extLst>
            </p:cNvPr>
            <p:cNvSpPr txBox="1"/>
            <p:nvPr/>
          </p:nvSpPr>
          <p:spPr>
            <a:xfrm>
              <a:off x="3985556" y="5943030"/>
              <a:ext cx="2119335" cy="504937"/>
            </a:xfrm>
            <a:prstGeom prst="rect">
              <a:avLst/>
            </a:prstGeom>
            <a:noFill/>
          </p:spPr>
          <p:txBody>
            <a:bodyPr wrap="none" rtlCol="0">
              <a:spAutoFit/>
            </a:bodyPr>
            <a:lstStyle/>
            <a:p>
              <a:r>
                <a:rPr lang="en-US" sz="1400" b="1" dirty="0"/>
                <a:t>On Premise</a:t>
              </a:r>
            </a:p>
          </p:txBody>
        </p:sp>
        <p:sp>
          <p:nvSpPr>
            <p:cNvPr id="55" name="TextBox 54">
              <a:extLst>
                <a:ext uri="{FF2B5EF4-FFF2-40B4-BE49-F238E27FC236}">
                  <a16:creationId xmlns:a16="http://schemas.microsoft.com/office/drawing/2014/main" id="{DAE4412D-4DD0-C445-990E-6F45F865832F}"/>
                </a:ext>
              </a:extLst>
            </p:cNvPr>
            <p:cNvSpPr txBox="1"/>
            <p:nvPr/>
          </p:nvSpPr>
          <p:spPr>
            <a:xfrm>
              <a:off x="8414310" y="5953663"/>
              <a:ext cx="2291825" cy="504937"/>
            </a:xfrm>
            <a:prstGeom prst="rect">
              <a:avLst/>
            </a:prstGeom>
            <a:noFill/>
          </p:spPr>
          <p:txBody>
            <a:bodyPr wrap="none" rtlCol="0">
              <a:spAutoFit/>
            </a:bodyPr>
            <a:lstStyle/>
            <a:p>
              <a:r>
                <a:rPr lang="en-US" sz="1400" b="1" dirty="0"/>
                <a:t>Public Cloud</a:t>
              </a:r>
            </a:p>
          </p:txBody>
        </p:sp>
        <p:pic>
          <p:nvPicPr>
            <p:cNvPr id="56" name="Picture 2" descr="Icon">
              <a:extLst>
                <a:ext uri="{FF2B5EF4-FFF2-40B4-BE49-F238E27FC236}">
                  <a16:creationId xmlns:a16="http://schemas.microsoft.com/office/drawing/2014/main" id="{5C3742AE-E07B-0E4A-9122-98EE253D8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514" y="5435281"/>
              <a:ext cx="407196" cy="69621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con">
              <a:extLst>
                <a:ext uri="{FF2B5EF4-FFF2-40B4-BE49-F238E27FC236}">
                  <a16:creationId xmlns:a16="http://schemas.microsoft.com/office/drawing/2014/main" id="{CFBD7E72-C7E8-D940-A587-D531F8E75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7474" y="5458541"/>
              <a:ext cx="407196" cy="69621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Icon">
              <a:extLst>
                <a:ext uri="{FF2B5EF4-FFF2-40B4-BE49-F238E27FC236}">
                  <a16:creationId xmlns:a16="http://schemas.microsoft.com/office/drawing/2014/main" id="{EBEBC9E8-F178-4E4C-845D-874593ADA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6763" y="5473255"/>
              <a:ext cx="407196" cy="69621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con">
              <a:extLst>
                <a:ext uri="{FF2B5EF4-FFF2-40B4-BE49-F238E27FC236}">
                  <a16:creationId xmlns:a16="http://schemas.microsoft.com/office/drawing/2014/main" id="{79DC0B7C-61E6-514E-B625-34ED04463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5712" y="5422012"/>
              <a:ext cx="407196" cy="69621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con">
              <a:extLst>
                <a:ext uri="{FF2B5EF4-FFF2-40B4-BE49-F238E27FC236}">
                  <a16:creationId xmlns:a16="http://schemas.microsoft.com/office/drawing/2014/main" id="{E48606B9-816E-E34C-A285-78D35D7230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672" y="5445272"/>
              <a:ext cx="407196" cy="69621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Icon">
              <a:extLst>
                <a:ext uri="{FF2B5EF4-FFF2-40B4-BE49-F238E27FC236}">
                  <a16:creationId xmlns:a16="http://schemas.microsoft.com/office/drawing/2014/main" id="{57F7E7A0-3546-E24D-8FD8-94A474AFD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961" y="5459986"/>
              <a:ext cx="407196" cy="696214"/>
            </a:xfrm>
            <a:prstGeom prst="rect">
              <a:avLst/>
            </a:prstGeom>
            <a:noFill/>
            <a:extLst>
              <a:ext uri="{909E8E84-426E-40DD-AFC4-6F175D3DCCD1}">
                <a14:hiddenFill xmlns:a14="http://schemas.microsoft.com/office/drawing/2010/main">
                  <a:solidFill>
                    <a:srgbClr val="FFFFFF"/>
                  </a:solidFill>
                </a14:hiddenFill>
              </a:ext>
            </a:extLst>
          </p:spPr>
        </p:pic>
        <p:pic>
          <p:nvPicPr>
            <p:cNvPr id="62" name="Content Placeholder 16">
              <a:extLst>
                <a:ext uri="{FF2B5EF4-FFF2-40B4-BE49-F238E27FC236}">
                  <a16:creationId xmlns:a16="http://schemas.microsoft.com/office/drawing/2014/main" id="{595002EE-E3CA-8F45-82D4-EF6B8C2D4B2D}"/>
                </a:ext>
              </a:extLst>
            </p:cNvPr>
            <p:cNvPicPr>
              <a:picLocks noChangeAspect="1"/>
            </p:cNvPicPr>
            <p:nvPr/>
          </p:nvPicPr>
          <p:blipFill>
            <a:blip r:embed="rId4"/>
            <a:stretch>
              <a:fillRect/>
            </a:stretch>
          </p:blipFill>
          <p:spPr>
            <a:xfrm>
              <a:off x="3194095" y="5541090"/>
              <a:ext cx="376330" cy="543696"/>
            </a:xfrm>
            <a:prstGeom prst="rect">
              <a:avLst/>
            </a:prstGeom>
            <a:effectLst>
              <a:outerShdw blurRad="50800" dist="76200" dir="2700000" algn="tl" rotWithShape="0">
                <a:prstClr val="black">
                  <a:alpha val="40000"/>
                </a:prstClr>
              </a:outerShdw>
            </a:effectLst>
          </p:spPr>
        </p:pic>
        <p:pic>
          <p:nvPicPr>
            <p:cNvPr id="63" name="Content Placeholder 16">
              <a:extLst>
                <a:ext uri="{FF2B5EF4-FFF2-40B4-BE49-F238E27FC236}">
                  <a16:creationId xmlns:a16="http://schemas.microsoft.com/office/drawing/2014/main" id="{74D9E313-FC43-3B4D-9E43-1D43B394DCBF}"/>
                </a:ext>
              </a:extLst>
            </p:cNvPr>
            <p:cNvPicPr>
              <a:picLocks noChangeAspect="1"/>
            </p:cNvPicPr>
            <p:nvPr/>
          </p:nvPicPr>
          <p:blipFill>
            <a:blip r:embed="rId4"/>
            <a:stretch>
              <a:fillRect/>
            </a:stretch>
          </p:blipFill>
          <p:spPr>
            <a:xfrm>
              <a:off x="3609227" y="5541090"/>
              <a:ext cx="376330" cy="543696"/>
            </a:xfrm>
            <a:prstGeom prst="rect">
              <a:avLst/>
            </a:prstGeom>
            <a:effectLst>
              <a:outerShdw blurRad="50800" dist="76200" dir="2700000" algn="tl" rotWithShape="0">
                <a:prstClr val="black">
                  <a:alpha val="40000"/>
                </a:prstClr>
              </a:outerShdw>
            </a:effectLst>
          </p:spPr>
        </p:pic>
        <p:pic>
          <p:nvPicPr>
            <p:cNvPr id="64" name="Content Placeholder 16">
              <a:extLst>
                <a:ext uri="{FF2B5EF4-FFF2-40B4-BE49-F238E27FC236}">
                  <a16:creationId xmlns:a16="http://schemas.microsoft.com/office/drawing/2014/main" id="{559ADBB5-482E-DA40-A345-FC29AAEA3121}"/>
                </a:ext>
              </a:extLst>
            </p:cNvPr>
            <p:cNvPicPr>
              <a:picLocks noChangeAspect="1"/>
            </p:cNvPicPr>
            <p:nvPr/>
          </p:nvPicPr>
          <p:blipFill>
            <a:blip r:embed="rId4"/>
            <a:stretch>
              <a:fillRect/>
            </a:stretch>
          </p:blipFill>
          <p:spPr>
            <a:xfrm>
              <a:off x="4022086" y="5553730"/>
              <a:ext cx="376330" cy="543696"/>
            </a:xfrm>
            <a:prstGeom prst="rect">
              <a:avLst/>
            </a:prstGeom>
            <a:effectLst>
              <a:outerShdw blurRad="50800" dist="76200" dir="2700000" algn="tl" rotWithShape="0">
                <a:prstClr val="black">
                  <a:alpha val="40000"/>
                </a:prstClr>
              </a:outerShdw>
            </a:effectLst>
          </p:spPr>
        </p:pic>
        <p:pic>
          <p:nvPicPr>
            <p:cNvPr id="65" name="Content Placeholder 16">
              <a:extLst>
                <a:ext uri="{FF2B5EF4-FFF2-40B4-BE49-F238E27FC236}">
                  <a16:creationId xmlns:a16="http://schemas.microsoft.com/office/drawing/2014/main" id="{DE091BF9-FA9D-B44E-ACBB-F044B914C26F}"/>
                </a:ext>
              </a:extLst>
            </p:cNvPr>
            <p:cNvPicPr>
              <a:picLocks noChangeAspect="1"/>
            </p:cNvPicPr>
            <p:nvPr/>
          </p:nvPicPr>
          <p:blipFill>
            <a:blip r:embed="rId4"/>
            <a:stretch>
              <a:fillRect/>
            </a:stretch>
          </p:blipFill>
          <p:spPr>
            <a:xfrm>
              <a:off x="7899314" y="5522595"/>
              <a:ext cx="376330" cy="543696"/>
            </a:xfrm>
            <a:prstGeom prst="rect">
              <a:avLst/>
            </a:prstGeom>
            <a:effectLst>
              <a:outerShdw blurRad="50800" dist="76200" dir="2700000" algn="tl" rotWithShape="0">
                <a:prstClr val="black">
                  <a:alpha val="40000"/>
                </a:prstClr>
              </a:outerShdw>
            </a:effectLst>
          </p:spPr>
        </p:pic>
        <p:pic>
          <p:nvPicPr>
            <p:cNvPr id="66" name="Content Placeholder 16">
              <a:extLst>
                <a:ext uri="{FF2B5EF4-FFF2-40B4-BE49-F238E27FC236}">
                  <a16:creationId xmlns:a16="http://schemas.microsoft.com/office/drawing/2014/main" id="{6296F629-AF3B-E940-BB1B-0AD5CC1DB01F}"/>
                </a:ext>
              </a:extLst>
            </p:cNvPr>
            <p:cNvPicPr>
              <a:picLocks noChangeAspect="1"/>
            </p:cNvPicPr>
            <p:nvPr/>
          </p:nvPicPr>
          <p:blipFill>
            <a:blip r:embed="rId4"/>
            <a:stretch>
              <a:fillRect/>
            </a:stretch>
          </p:blipFill>
          <p:spPr>
            <a:xfrm>
              <a:off x="8314446" y="5522595"/>
              <a:ext cx="376330" cy="543696"/>
            </a:xfrm>
            <a:prstGeom prst="rect">
              <a:avLst/>
            </a:prstGeom>
            <a:effectLst>
              <a:outerShdw blurRad="50800" dist="76200" dir="2700000" algn="tl" rotWithShape="0">
                <a:prstClr val="black">
                  <a:alpha val="40000"/>
                </a:prstClr>
              </a:outerShdw>
            </a:effectLst>
          </p:spPr>
        </p:pic>
        <p:pic>
          <p:nvPicPr>
            <p:cNvPr id="67" name="Content Placeholder 16">
              <a:extLst>
                <a:ext uri="{FF2B5EF4-FFF2-40B4-BE49-F238E27FC236}">
                  <a16:creationId xmlns:a16="http://schemas.microsoft.com/office/drawing/2014/main" id="{F9926180-C2A6-B04D-B15C-FA3FC3D2E4B9}"/>
                </a:ext>
              </a:extLst>
            </p:cNvPr>
            <p:cNvPicPr>
              <a:picLocks noChangeAspect="1"/>
            </p:cNvPicPr>
            <p:nvPr/>
          </p:nvPicPr>
          <p:blipFill>
            <a:blip r:embed="rId4"/>
            <a:stretch>
              <a:fillRect/>
            </a:stretch>
          </p:blipFill>
          <p:spPr>
            <a:xfrm>
              <a:off x="8727305" y="5535235"/>
              <a:ext cx="376330" cy="543696"/>
            </a:xfrm>
            <a:prstGeom prst="rect">
              <a:avLst/>
            </a:prstGeom>
            <a:effectLst>
              <a:outerShdw blurRad="50800" dist="76200" dir="2700000" algn="tl" rotWithShape="0">
                <a:prstClr val="black">
                  <a:alpha val="40000"/>
                </a:prstClr>
              </a:outerShdw>
            </a:effectLst>
          </p:spPr>
        </p:pic>
        <p:cxnSp>
          <p:nvCxnSpPr>
            <p:cNvPr id="69" name="Elbow Connector 15"/>
            <p:cNvCxnSpPr>
              <a:cxnSpLocks/>
              <a:stCxn id="4" idx="3"/>
              <a:endCxn id="116" idx="2"/>
            </p:cNvCxnSpPr>
            <p:nvPr/>
          </p:nvCxnSpPr>
          <p:spPr>
            <a:xfrm>
              <a:off x="3647552" y="2460185"/>
              <a:ext cx="5430883" cy="2398790"/>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Elbow Connector 15">
              <a:extLst>
                <a:ext uri="{FF2B5EF4-FFF2-40B4-BE49-F238E27FC236}">
                  <a16:creationId xmlns:a16="http://schemas.microsoft.com/office/drawing/2014/main" id="{89203B84-6AC2-D34A-9EB2-C5A71BCEDB36}"/>
                </a:ext>
              </a:extLst>
            </p:cNvPr>
            <p:cNvCxnSpPr>
              <a:cxnSpLocks/>
              <a:stCxn id="4" idx="3"/>
              <a:endCxn id="45" idx="2"/>
            </p:cNvCxnSpPr>
            <p:nvPr/>
          </p:nvCxnSpPr>
          <p:spPr>
            <a:xfrm flipV="1">
              <a:off x="3647552" y="2230187"/>
              <a:ext cx="1457848" cy="229998"/>
            </a:xfrm>
            <a:prstGeom prst="bent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p:nvPr/>
          </p:nvCxnSpPr>
          <p:spPr>
            <a:xfrm flipV="1">
              <a:off x="1981200" y="3435983"/>
              <a:ext cx="0" cy="6779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1" name="Straight Arrow Connector 80"/>
            <p:cNvCxnSpPr>
              <a:endCxn id="119" idx="1"/>
            </p:cNvCxnSpPr>
            <p:nvPr/>
          </p:nvCxnSpPr>
          <p:spPr>
            <a:xfrm>
              <a:off x="3042902" y="3435983"/>
              <a:ext cx="0" cy="72125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1" name="Connector: Elbow 70"/>
            <p:cNvCxnSpPr>
              <a:cxnSpLocks/>
              <a:stCxn id="116" idx="4"/>
              <a:endCxn id="70" idx="2"/>
            </p:cNvCxnSpPr>
            <p:nvPr/>
          </p:nvCxnSpPr>
          <p:spPr>
            <a:xfrm flipV="1">
              <a:off x="9936077" y="3887774"/>
              <a:ext cx="84224" cy="971201"/>
            </a:xfrm>
            <a:prstGeom prst="bentConnector2">
              <a:avLst/>
            </a:prstGeom>
            <a:ln cap="rnd">
              <a:headEnd type="non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98" name="Connector: Elbow 97"/>
            <p:cNvCxnSpPr>
              <a:stCxn id="118" idx="4"/>
              <a:endCxn id="26" idx="2"/>
            </p:cNvCxnSpPr>
            <p:nvPr/>
          </p:nvCxnSpPr>
          <p:spPr>
            <a:xfrm flipV="1">
              <a:off x="8458200" y="3887773"/>
              <a:ext cx="419100" cy="589782"/>
            </a:xfrm>
            <a:prstGeom prst="bentConnector2">
              <a:avLst/>
            </a:prstGeom>
            <a:ln cap="rnd">
              <a:headEnd type="triangle" w="med" len="med"/>
              <a:tailEnd type="triangle" w="med" len="med"/>
            </a:ln>
          </p:spPr>
          <p:style>
            <a:lnRef idx="3">
              <a:schemeClr val="accent4"/>
            </a:lnRef>
            <a:fillRef idx="0">
              <a:schemeClr val="accent4"/>
            </a:fillRef>
            <a:effectRef idx="2">
              <a:schemeClr val="accent4"/>
            </a:effectRef>
            <a:fontRef idx="minor">
              <a:schemeClr val="tx1"/>
            </a:fontRef>
          </p:style>
        </p:cxnSp>
        <p:cxnSp>
          <p:nvCxnSpPr>
            <p:cNvPr id="100" name="Connector: Elbow 99"/>
            <p:cNvCxnSpPr>
              <a:stCxn id="118" idx="2"/>
              <a:endCxn id="114" idx="2"/>
            </p:cNvCxnSpPr>
            <p:nvPr/>
          </p:nvCxnSpPr>
          <p:spPr>
            <a:xfrm rot="10800000">
              <a:off x="6183629" y="3885469"/>
              <a:ext cx="804117" cy="592086"/>
            </a:xfrm>
            <a:prstGeom prst="bentConnector2">
              <a:avLst/>
            </a:prstGeom>
            <a:ln cap="rnd">
              <a:prstDash val="sysDot"/>
              <a:headEnd type="triangle"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6" name="Flowchart: Merge 25"/>
            <p:cNvSpPr/>
            <p:nvPr/>
          </p:nvSpPr>
          <p:spPr>
            <a:xfrm>
              <a:off x="8763000" y="3726380"/>
              <a:ext cx="228600" cy="161393"/>
            </a:xfrm>
            <a:prstGeom prst="flowChartMerg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0" name="Flowchart: Merge 69"/>
            <p:cNvSpPr/>
            <p:nvPr/>
          </p:nvSpPr>
          <p:spPr>
            <a:xfrm>
              <a:off x="9906000" y="3726380"/>
              <a:ext cx="228600" cy="161393"/>
            </a:xfrm>
            <a:prstGeom prst="flowChartMerg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72" name="Content Placeholder 7">
            <a:extLst>
              <a:ext uri="{FF2B5EF4-FFF2-40B4-BE49-F238E27FC236}">
                <a16:creationId xmlns:a16="http://schemas.microsoft.com/office/drawing/2014/main" id="{B553F119-6AA2-584A-9DEB-4FE889282656}"/>
              </a:ext>
            </a:extLst>
          </p:cNvPr>
          <p:cNvSpPr txBox="1">
            <a:spLocks/>
          </p:cNvSpPr>
          <p:nvPr/>
        </p:nvSpPr>
        <p:spPr>
          <a:xfrm>
            <a:off x="7454992" y="1184399"/>
            <a:ext cx="4280130" cy="4846320"/>
          </a:xfrm>
          <a:prstGeom prst="rect">
            <a:avLst/>
          </a:prstGeom>
        </p:spPr>
        <p:txBody>
          <a:bodyPr/>
          <a:lstStyle>
            <a:lvl1pPr marL="173736" indent="-173736" algn="l" defTabSz="914400" rtl="0" eaLnBrk="1" latinLnBrk="0" hangingPunct="1">
              <a:lnSpc>
                <a:spcPct val="100000"/>
              </a:lnSpc>
              <a:spcBef>
                <a:spcPts val="600"/>
              </a:spcBef>
              <a:buClr>
                <a:schemeClr val="tx1"/>
              </a:buClr>
              <a:buFont typeface="Arial" panose="020B0604020202020204" pitchFamily="34" charset="0"/>
              <a:buChar char="•"/>
              <a:defRPr sz="2000" kern="1200">
                <a:solidFill>
                  <a:schemeClr val="tx1"/>
                </a:solidFill>
                <a:latin typeface="+mn-lt"/>
                <a:ea typeface="+mn-ea"/>
                <a:cs typeface="+mn-cs"/>
              </a:defRPr>
            </a:lvl1pPr>
            <a:lvl2pPr marL="512064" indent="-219456" algn="l" defTabSz="914400" rtl="0" eaLnBrk="1" latinLnBrk="0" hangingPunct="1">
              <a:lnSpc>
                <a:spcPct val="100000"/>
              </a:lnSpc>
              <a:spcBef>
                <a:spcPts val="600"/>
              </a:spcBef>
              <a:buClr>
                <a:schemeClr val="tx1"/>
              </a:buClr>
              <a:buFont typeface="Arial" panose="020B0604020202020204" pitchFamily="34" charset="0"/>
              <a:buChar char="–"/>
              <a:defRPr sz="1800" kern="1200">
                <a:solidFill>
                  <a:schemeClr val="tx1"/>
                </a:solidFill>
                <a:latin typeface="+mn-lt"/>
                <a:ea typeface="+mn-ea"/>
                <a:cs typeface="+mn-cs"/>
              </a:defRPr>
            </a:lvl2pPr>
            <a:lvl3pPr marL="804672" indent="-228600" algn="l" defTabSz="914400" rtl="0" eaLnBrk="1" latinLnBrk="0" hangingPunct="1">
              <a:lnSpc>
                <a:spcPct val="100000"/>
              </a:lnSpc>
              <a:spcBef>
                <a:spcPts val="600"/>
              </a:spcBef>
              <a:buClr>
                <a:schemeClr val="tx1"/>
              </a:buClr>
              <a:buFont typeface="Arial" panose="020B0604020202020204" pitchFamily="34" charset="0"/>
              <a:buChar char="–"/>
              <a:defRPr sz="1600" kern="1200">
                <a:solidFill>
                  <a:schemeClr val="tx1"/>
                </a:solidFill>
                <a:latin typeface="+mn-lt"/>
                <a:ea typeface="+mn-ea"/>
                <a:cs typeface="+mn-cs"/>
              </a:defRPr>
            </a:lvl3pPr>
            <a:lvl4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4pPr>
            <a:lvl5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5pPr>
            <a:lvl6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6pPr>
            <a:lvl7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7pPr>
            <a:lvl8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8pPr>
            <a:lvl9pPr marL="1088136" indent="-219456" algn="l" defTabSz="914400" rtl="0" eaLnBrk="1" latinLnBrk="0" hangingPunct="1">
              <a:lnSpc>
                <a:spcPct val="100000"/>
              </a:lnSpc>
              <a:spcBef>
                <a:spcPts val="336"/>
              </a:spcBef>
              <a:buClr>
                <a:schemeClr val="tx1"/>
              </a:buClr>
              <a:buFont typeface="Arial" panose="020B0604020202020204" pitchFamily="34" charset="0"/>
              <a:buChar char="–"/>
              <a:defRPr sz="1400" kern="1200">
                <a:solidFill>
                  <a:schemeClr val="tx1"/>
                </a:solidFill>
                <a:latin typeface="+mn-lt"/>
                <a:ea typeface="+mn-ea"/>
                <a:cs typeface="+mn-cs"/>
              </a:defRPr>
            </a:lvl9pPr>
          </a:lstStyle>
          <a:p>
            <a:r>
              <a:rPr lang="en-US" dirty="0"/>
              <a:t>Future Work</a:t>
            </a:r>
          </a:p>
          <a:p>
            <a:endParaRPr lang="en-US" dirty="0"/>
          </a:p>
          <a:p>
            <a:pPr lvl="1"/>
            <a:r>
              <a:rPr lang="en-US" dirty="0"/>
              <a:t>Eliminate NFS bottlenecks on cloud</a:t>
            </a:r>
          </a:p>
          <a:p>
            <a:pPr lvl="2"/>
            <a:r>
              <a:rPr lang="en-US" dirty="0"/>
              <a:t>Read only partitions backed by object store with a </a:t>
            </a:r>
            <a:r>
              <a:rPr lang="en-US" dirty="0" err="1"/>
              <a:t>Posix</a:t>
            </a:r>
            <a:r>
              <a:rPr lang="en-US" dirty="0"/>
              <a:t> interface</a:t>
            </a:r>
          </a:p>
          <a:p>
            <a:pPr lvl="1"/>
            <a:endParaRPr lang="en-US" dirty="0"/>
          </a:p>
          <a:p>
            <a:pPr lvl="1"/>
            <a:r>
              <a:rPr lang="en-US" dirty="0"/>
              <a:t>Sync of summarized ML data on cloud and on-prem</a:t>
            </a:r>
          </a:p>
          <a:p>
            <a:pPr lvl="1"/>
            <a:endParaRPr lang="en-US" dirty="0"/>
          </a:p>
          <a:p>
            <a:pPr lvl="1"/>
            <a:r>
              <a:rPr lang="en-US" dirty="0"/>
              <a:t>Distributed constraints caching</a:t>
            </a:r>
          </a:p>
          <a:p>
            <a:pPr lvl="1"/>
            <a:endParaRPr lang="en-US" dirty="0"/>
          </a:p>
          <a:p>
            <a:pPr lvl="2"/>
            <a:endParaRPr lang="en-US" dirty="0"/>
          </a:p>
        </p:txBody>
      </p:sp>
    </p:spTree>
    <p:custDataLst>
      <p:tags r:id="rId1"/>
    </p:custDataLst>
    <p:extLst>
      <p:ext uri="{BB962C8B-B14F-4D97-AF65-F5344CB8AC3E}">
        <p14:creationId xmlns:p14="http://schemas.microsoft.com/office/powerpoint/2010/main" val="290060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57D11-C8C0-DE4D-A20D-CEEFD161899B}"/>
              </a:ext>
            </a:extLst>
          </p:cNvPr>
          <p:cNvSpPr>
            <a:spLocks noGrp="1"/>
          </p:cNvSpPr>
          <p:nvPr>
            <p:ph type="title"/>
          </p:nvPr>
        </p:nvSpPr>
        <p:spPr/>
        <p:txBody>
          <a:bodyPr/>
          <a:lstStyle/>
          <a:p>
            <a:r>
              <a:rPr lang="en-US" dirty="0"/>
              <a:t>VCS Container Use Model</a:t>
            </a:r>
          </a:p>
        </p:txBody>
      </p:sp>
      <p:sp>
        <p:nvSpPr>
          <p:cNvPr id="3" name="Content Placeholder 2">
            <a:extLst>
              <a:ext uri="{FF2B5EF4-FFF2-40B4-BE49-F238E27FC236}">
                <a16:creationId xmlns:a16="http://schemas.microsoft.com/office/drawing/2014/main" id="{43A7111A-CEA6-F845-BE42-2FC135074A4B}"/>
              </a:ext>
            </a:extLst>
          </p:cNvPr>
          <p:cNvSpPr>
            <a:spLocks noGrp="1"/>
          </p:cNvSpPr>
          <p:nvPr>
            <p:ph idx="1"/>
          </p:nvPr>
        </p:nvSpPr>
        <p:spPr/>
        <p:txBody>
          <a:bodyPr/>
          <a:lstStyle/>
          <a:p>
            <a:r>
              <a:rPr lang="en-US" dirty="0" err="1"/>
              <a:t>vcs</a:t>
            </a:r>
            <a:r>
              <a:rPr lang="en-US" dirty="0"/>
              <a:t> –container=singularity[:path to base image] –</a:t>
            </a:r>
            <a:r>
              <a:rPr lang="en-US" dirty="0" err="1"/>
              <a:t>container_include</a:t>
            </a:r>
            <a:r>
              <a:rPr lang="en-US" dirty="0"/>
              <a:t>=&lt;file name&gt;</a:t>
            </a:r>
          </a:p>
          <a:p>
            <a:pPr lvl="1"/>
            <a:r>
              <a:rPr lang="en-US" dirty="0"/>
              <a:t>If path to base image is not specified, default image is used from the </a:t>
            </a:r>
            <a:r>
              <a:rPr lang="en-US" dirty="0" err="1"/>
              <a:t>vcs</a:t>
            </a:r>
            <a:r>
              <a:rPr lang="en-US" dirty="0"/>
              <a:t> installation</a:t>
            </a:r>
          </a:p>
          <a:p>
            <a:pPr lvl="1"/>
            <a:r>
              <a:rPr lang="en-US" dirty="0"/>
              <a:t>File name is the path to a file that contains a list of directories/files to the copied into the container image</a:t>
            </a:r>
          </a:p>
          <a:p>
            <a:endParaRPr lang="en-US" dirty="0"/>
          </a:p>
          <a:p>
            <a:r>
              <a:rPr lang="en-US" dirty="0" err="1"/>
              <a:t>vcs</a:t>
            </a:r>
            <a:r>
              <a:rPr lang="en-US" dirty="0"/>
              <a:t> –container=docker:[</a:t>
            </a:r>
            <a:r>
              <a:rPr lang="en-US" dirty="0" err="1"/>
              <a:t>from_registry</a:t>
            </a:r>
            <a:r>
              <a:rPr lang="en-US" dirty="0"/>
              <a:t>/]</a:t>
            </a:r>
            <a:r>
              <a:rPr lang="en-US" dirty="0" err="1"/>
              <a:t>image_name</a:t>
            </a:r>
            <a:r>
              <a:rPr lang="en-US" dirty="0"/>
              <a:t>[:version] –</a:t>
            </a:r>
            <a:r>
              <a:rPr lang="en-US" dirty="0" err="1"/>
              <a:t>container_include</a:t>
            </a:r>
            <a:r>
              <a:rPr lang="en-US" dirty="0"/>
              <a:t>=&lt;file name&gt; -</a:t>
            </a:r>
            <a:r>
              <a:rPr lang="en-US" dirty="0" err="1"/>
              <a:t>container_publish</a:t>
            </a:r>
            <a:r>
              <a:rPr lang="en-US" dirty="0"/>
              <a:t>=</a:t>
            </a:r>
            <a:r>
              <a:rPr lang="en-US" dirty="0" err="1"/>
              <a:t>to_registry</a:t>
            </a:r>
            <a:endParaRPr lang="en-US" dirty="0"/>
          </a:p>
          <a:p>
            <a:pPr lvl="1"/>
            <a:r>
              <a:rPr lang="en-US" dirty="0" err="1"/>
              <a:t>from_registry</a:t>
            </a:r>
            <a:r>
              <a:rPr lang="en-US" dirty="0"/>
              <a:t> is the details of the registry where the base container image is available</a:t>
            </a:r>
          </a:p>
          <a:p>
            <a:pPr lvl="1"/>
            <a:r>
              <a:rPr lang="en-US" dirty="0" err="1"/>
              <a:t>to_registry</a:t>
            </a:r>
            <a:r>
              <a:rPr lang="en-US" dirty="0"/>
              <a:t> is the details of the registry when the built image should be published</a:t>
            </a:r>
          </a:p>
          <a:p>
            <a:pPr lvl="1"/>
            <a:r>
              <a:rPr lang="en-US" dirty="0"/>
              <a:t>File name is the path to a file that contains a list of directories/files to the copied into the container image</a:t>
            </a:r>
          </a:p>
          <a:p>
            <a:pPr lvl="1"/>
            <a:endParaRPr lang="en-US" dirty="0"/>
          </a:p>
        </p:txBody>
      </p:sp>
    </p:spTree>
    <p:extLst>
      <p:ext uri="{BB962C8B-B14F-4D97-AF65-F5344CB8AC3E}">
        <p14:creationId xmlns:p14="http://schemas.microsoft.com/office/powerpoint/2010/main" val="3846518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02329E-AC9C-F84A-B6AC-113068CE229E}"/>
              </a:ext>
            </a:extLst>
          </p:cNvPr>
          <p:cNvSpPr>
            <a:spLocks noGrp="1"/>
          </p:cNvSpPr>
          <p:nvPr>
            <p:ph type="title"/>
          </p:nvPr>
        </p:nvSpPr>
        <p:spPr/>
        <p:txBody>
          <a:bodyPr/>
          <a:lstStyle/>
          <a:p>
            <a:r>
              <a:rPr lang="en-US" dirty="0"/>
              <a:t>VCS - Spot Instances</a:t>
            </a:r>
          </a:p>
        </p:txBody>
      </p:sp>
      <p:sp>
        <p:nvSpPr>
          <p:cNvPr id="8" name="Content Placeholder 7">
            <a:extLst>
              <a:ext uri="{FF2B5EF4-FFF2-40B4-BE49-F238E27FC236}">
                <a16:creationId xmlns:a16="http://schemas.microsoft.com/office/drawing/2014/main" id="{322D7BB4-87FB-2044-8BAF-D6EC194E5B95}"/>
              </a:ext>
            </a:extLst>
          </p:cNvPr>
          <p:cNvSpPr>
            <a:spLocks noGrp="1"/>
          </p:cNvSpPr>
          <p:nvPr>
            <p:ph sz="half" idx="2"/>
          </p:nvPr>
        </p:nvSpPr>
        <p:spPr>
          <a:xfrm>
            <a:off x="8312000" y="1184399"/>
            <a:ext cx="3423122" cy="4846320"/>
          </a:xfrm>
        </p:spPr>
        <p:txBody>
          <a:bodyPr/>
          <a:lstStyle/>
          <a:p>
            <a:r>
              <a:rPr lang="en-US" dirty="0"/>
              <a:t>Future Work</a:t>
            </a:r>
          </a:p>
          <a:p>
            <a:pPr lvl="1"/>
            <a:r>
              <a:rPr lang="en-US" dirty="0"/>
              <a:t>Support for other cloud providers</a:t>
            </a:r>
          </a:p>
          <a:p>
            <a:pPr lvl="1"/>
            <a:r>
              <a:rPr lang="en-US" dirty="0"/>
              <a:t>Tighter integration with schedulers for restart</a:t>
            </a:r>
          </a:p>
          <a:p>
            <a:pPr lvl="2"/>
            <a:r>
              <a:rPr lang="en-US" dirty="0"/>
              <a:t>LSF</a:t>
            </a:r>
          </a:p>
          <a:p>
            <a:pPr lvl="2"/>
            <a:r>
              <a:rPr lang="en-US" dirty="0" err="1"/>
              <a:t>Univa</a:t>
            </a:r>
            <a:endParaRPr lang="en-US" dirty="0"/>
          </a:p>
          <a:p>
            <a:pPr lvl="1"/>
            <a:r>
              <a:rPr lang="en-US" dirty="0"/>
              <a:t>Periodic saves</a:t>
            </a:r>
          </a:p>
          <a:p>
            <a:pPr lvl="1"/>
            <a:r>
              <a:rPr lang="en-US" dirty="0"/>
              <a:t>Support for heterogeneous instance types</a:t>
            </a:r>
          </a:p>
          <a:p>
            <a:pPr lvl="1"/>
            <a:r>
              <a:rPr lang="en-US" dirty="0"/>
              <a:t>Selection of spot instances based on spot pricing and simulation job requirements</a:t>
            </a:r>
          </a:p>
        </p:txBody>
      </p:sp>
      <p:pic>
        <p:nvPicPr>
          <p:cNvPr id="5" name="Picture 4">
            <a:extLst>
              <a:ext uri="{FF2B5EF4-FFF2-40B4-BE49-F238E27FC236}">
                <a16:creationId xmlns:a16="http://schemas.microsoft.com/office/drawing/2014/main" id="{33A56195-B809-D14E-AB71-5CA19913E320}"/>
              </a:ext>
            </a:extLst>
          </p:cNvPr>
          <p:cNvPicPr>
            <a:picLocks noChangeAspect="1"/>
          </p:cNvPicPr>
          <p:nvPr/>
        </p:nvPicPr>
        <p:blipFill>
          <a:blip r:embed="rId2"/>
          <a:stretch>
            <a:fillRect/>
          </a:stretch>
        </p:blipFill>
        <p:spPr>
          <a:xfrm>
            <a:off x="589466" y="1184399"/>
            <a:ext cx="6508386" cy="3197102"/>
          </a:xfrm>
          <a:prstGeom prst="rect">
            <a:avLst/>
          </a:prstGeom>
        </p:spPr>
      </p:pic>
      <p:pic>
        <p:nvPicPr>
          <p:cNvPr id="4" name="Picture 3">
            <a:extLst>
              <a:ext uri="{FF2B5EF4-FFF2-40B4-BE49-F238E27FC236}">
                <a16:creationId xmlns:a16="http://schemas.microsoft.com/office/drawing/2014/main" id="{0189AB37-C98E-8C46-8D54-7C82BBE83D38}"/>
              </a:ext>
            </a:extLst>
          </p:cNvPr>
          <p:cNvPicPr>
            <a:picLocks noChangeAspect="1"/>
          </p:cNvPicPr>
          <p:nvPr/>
        </p:nvPicPr>
        <p:blipFill>
          <a:blip r:embed="rId3"/>
          <a:stretch>
            <a:fillRect/>
          </a:stretch>
        </p:blipFill>
        <p:spPr>
          <a:xfrm>
            <a:off x="1213289" y="1653540"/>
            <a:ext cx="6241611" cy="3116909"/>
          </a:xfrm>
          <a:prstGeom prst="rect">
            <a:avLst/>
          </a:prstGeom>
        </p:spPr>
      </p:pic>
      <p:pic>
        <p:nvPicPr>
          <p:cNvPr id="6" name="Picture 5">
            <a:extLst>
              <a:ext uri="{FF2B5EF4-FFF2-40B4-BE49-F238E27FC236}">
                <a16:creationId xmlns:a16="http://schemas.microsoft.com/office/drawing/2014/main" id="{A496289A-9B6D-AB4A-A668-2ADFD5A99760}"/>
              </a:ext>
            </a:extLst>
          </p:cNvPr>
          <p:cNvPicPr>
            <a:picLocks noChangeAspect="1"/>
          </p:cNvPicPr>
          <p:nvPr/>
        </p:nvPicPr>
        <p:blipFill>
          <a:blip r:embed="rId4"/>
          <a:stretch>
            <a:fillRect/>
          </a:stretch>
        </p:blipFill>
        <p:spPr>
          <a:xfrm>
            <a:off x="1678414" y="2214123"/>
            <a:ext cx="6633262" cy="2990337"/>
          </a:xfrm>
          <a:prstGeom prst="rect">
            <a:avLst/>
          </a:prstGeom>
        </p:spPr>
      </p:pic>
    </p:spTree>
    <p:extLst>
      <p:ext uri="{BB962C8B-B14F-4D97-AF65-F5344CB8AC3E}">
        <p14:creationId xmlns:p14="http://schemas.microsoft.com/office/powerpoint/2010/main" val="292321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Case Study 2 – ICV</a:t>
            </a:r>
          </a:p>
        </p:txBody>
      </p:sp>
      <p:sp>
        <p:nvSpPr>
          <p:cNvPr id="6" name="Text Placeholder 5"/>
          <p:cNvSpPr>
            <a:spLocks noGrp="1"/>
          </p:cNvSpPr>
          <p:nvPr>
            <p:ph type="body" idx="1"/>
          </p:nvPr>
        </p:nvSpPr>
        <p:spPr/>
        <p:txBody>
          <a:bodyPr/>
          <a:lstStyle/>
          <a:p>
            <a:endParaRPr lang="en-US" dirty="0"/>
          </a:p>
        </p:txBody>
      </p:sp>
      <p:sp>
        <p:nvSpPr>
          <p:cNvPr id="7" name="TextBox 6">
            <a:extLst>
              <a:ext uri="{FF2B5EF4-FFF2-40B4-BE49-F238E27FC236}">
                <a16:creationId xmlns:a16="http://schemas.microsoft.com/office/drawing/2014/main" id="{89834AC5-8548-3F43-8D2C-04DBD26D735C}"/>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5723839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ICV - Elastic Scalability Technology for the Cloud</a:t>
            </a:r>
          </a:p>
        </p:txBody>
      </p:sp>
      <p:sp>
        <p:nvSpPr>
          <p:cNvPr id="4" name="Text Placeholder 3"/>
          <p:cNvSpPr>
            <a:spLocks noGrp="1"/>
          </p:cNvSpPr>
          <p:nvPr>
            <p:ph type="body" sz="quarter" idx="12"/>
          </p:nvPr>
        </p:nvSpPr>
        <p:spPr>
          <a:xfrm>
            <a:off x="438486" y="1506790"/>
            <a:ext cx="5486400" cy="457200"/>
          </a:xfrm>
        </p:spPr>
        <p:txBody>
          <a:bodyPr/>
          <a:lstStyle/>
          <a:p>
            <a:r>
              <a:rPr lang="en-US" dirty="0">
                <a:solidFill>
                  <a:schemeClr val="tx2"/>
                </a:solidFill>
              </a:rPr>
              <a:t>Add cores on the fly to a running job</a:t>
            </a:r>
          </a:p>
        </p:txBody>
      </p:sp>
      <p:sp>
        <p:nvSpPr>
          <p:cNvPr id="103" name="Rectangle 102"/>
          <p:cNvSpPr/>
          <p:nvPr/>
        </p:nvSpPr>
        <p:spPr>
          <a:xfrm>
            <a:off x="438486" y="2091294"/>
            <a:ext cx="5057642" cy="3599236"/>
          </a:xfrm>
          <a:prstGeom prst="rect">
            <a:avLst/>
          </a:prstGeom>
          <a:solidFill>
            <a:schemeClr val="bg1"/>
          </a:solidFill>
          <a:ln w="6350">
            <a:solidFill>
              <a:schemeClr val="accent1">
                <a:lumMod val="50000"/>
              </a:schemeClr>
            </a:solidFill>
          </a:ln>
        </p:spPr>
        <p:style>
          <a:lnRef idx="1">
            <a:schemeClr val="dk1"/>
          </a:lnRef>
          <a:fillRef idx="2">
            <a:schemeClr val="dk1"/>
          </a:fillRef>
          <a:effectRef idx="1">
            <a:schemeClr val="dk1"/>
          </a:effectRef>
          <a:fontRef idx="minor">
            <a:schemeClr val="dk1"/>
          </a:fontRef>
        </p:style>
        <p:txBody>
          <a:bodyPr rtlCol="0" anchor="t"/>
          <a:lstStyle/>
          <a:p>
            <a:pPr algn="ctr"/>
            <a:endParaRPr lang="en-US" sz="2400" b="1" dirty="0"/>
          </a:p>
        </p:txBody>
      </p:sp>
      <p:grpSp>
        <p:nvGrpSpPr>
          <p:cNvPr id="17" name="Group 16"/>
          <p:cNvGrpSpPr/>
          <p:nvPr/>
        </p:nvGrpSpPr>
        <p:grpSpPr>
          <a:xfrm>
            <a:off x="1204941" y="3672021"/>
            <a:ext cx="313087" cy="356783"/>
            <a:chOff x="3055174" y="3046307"/>
            <a:chExt cx="376534" cy="403127"/>
          </a:xfrm>
        </p:grpSpPr>
        <p:pic>
          <p:nvPicPr>
            <p:cNvPr id="136"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3055174" y="3046307"/>
              <a:ext cx="175171" cy="172440"/>
            </a:xfrm>
            <a:prstGeom prst="rect">
              <a:avLst/>
            </a:prstGeom>
            <a:noFill/>
          </p:spPr>
        </p:pic>
        <p:pic>
          <p:nvPicPr>
            <p:cNvPr id="137"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3250389" y="3047520"/>
              <a:ext cx="175171" cy="172440"/>
            </a:xfrm>
            <a:prstGeom prst="rect">
              <a:avLst/>
            </a:prstGeom>
            <a:noFill/>
          </p:spPr>
        </p:pic>
        <p:pic>
          <p:nvPicPr>
            <p:cNvPr id="138"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3061322" y="3275781"/>
              <a:ext cx="175171" cy="172440"/>
            </a:xfrm>
            <a:prstGeom prst="rect">
              <a:avLst/>
            </a:prstGeom>
            <a:noFill/>
          </p:spPr>
        </p:pic>
        <p:pic>
          <p:nvPicPr>
            <p:cNvPr id="139"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3256537" y="3276994"/>
              <a:ext cx="175171" cy="172440"/>
            </a:xfrm>
            <a:prstGeom prst="rect">
              <a:avLst/>
            </a:prstGeom>
            <a:noFill/>
          </p:spPr>
        </p:pic>
      </p:grpSp>
      <p:cxnSp>
        <p:nvCxnSpPr>
          <p:cNvPr id="160" name="Straight Arrow Connector 159"/>
          <p:cNvCxnSpPr>
            <a:cxnSpLocks/>
          </p:cNvCxnSpPr>
          <p:nvPr/>
        </p:nvCxnSpPr>
        <p:spPr>
          <a:xfrm flipV="1">
            <a:off x="942454" y="3584073"/>
            <a:ext cx="407324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1" name="Rectangle 160"/>
          <p:cNvSpPr/>
          <p:nvPr/>
        </p:nvSpPr>
        <p:spPr>
          <a:xfrm>
            <a:off x="954587" y="3159605"/>
            <a:ext cx="3810501" cy="407149"/>
          </a:xfrm>
          <a:prstGeom prst="rect">
            <a:avLst/>
          </a:prstGeom>
          <a:solidFill>
            <a:schemeClr val="accent2">
              <a:lumMod val="40000"/>
              <a:lumOff val="60000"/>
            </a:schemeClr>
          </a:solidFill>
          <a:ln w="3175"/>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Job</a:t>
            </a:r>
          </a:p>
        </p:txBody>
      </p:sp>
      <p:sp>
        <p:nvSpPr>
          <p:cNvPr id="162" name="TextBox 161"/>
          <p:cNvSpPr txBox="1"/>
          <p:nvPr/>
        </p:nvSpPr>
        <p:spPr>
          <a:xfrm>
            <a:off x="502716" y="3712460"/>
            <a:ext cx="732453" cy="307777"/>
          </a:xfrm>
          <a:prstGeom prst="rect">
            <a:avLst/>
          </a:prstGeom>
          <a:noFill/>
        </p:spPr>
        <p:txBody>
          <a:bodyPr wrap="square" rtlCol="0">
            <a:spAutoFit/>
          </a:bodyPr>
          <a:lstStyle/>
          <a:p>
            <a:pPr algn="r"/>
            <a:r>
              <a:rPr lang="en-US" sz="1400" b="1" dirty="0"/>
              <a:t>Cores </a:t>
            </a:r>
          </a:p>
        </p:txBody>
      </p:sp>
      <p:cxnSp>
        <p:nvCxnSpPr>
          <p:cNvPr id="167" name="Straight Connector 166"/>
          <p:cNvCxnSpPr/>
          <p:nvPr/>
        </p:nvCxnSpPr>
        <p:spPr>
          <a:xfrm flipH="1" flipV="1">
            <a:off x="944678" y="3040904"/>
            <a:ext cx="3099" cy="542216"/>
          </a:xfrm>
          <a:prstGeom prst="line">
            <a:avLst/>
          </a:prstGeom>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4316045" y="2283942"/>
            <a:ext cx="946619" cy="523220"/>
          </a:xfrm>
          <a:prstGeom prst="rect">
            <a:avLst/>
          </a:prstGeom>
          <a:noFill/>
        </p:spPr>
        <p:txBody>
          <a:bodyPr wrap="none" rtlCol="0">
            <a:spAutoFit/>
          </a:bodyPr>
          <a:lstStyle/>
          <a:p>
            <a:r>
              <a:rPr lang="en-US" sz="1400" b="1" dirty="0"/>
              <a:t>Expected</a:t>
            </a:r>
          </a:p>
          <a:p>
            <a:r>
              <a:rPr lang="en-US" sz="1400" b="1" dirty="0"/>
              <a:t>completion</a:t>
            </a:r>
          </a:p>
        </p:txBody>
      </p:sp>
      <p:cxnSp>
        <p:nvCxnSpPr>
          <p:cNvPr id="22" name="Straight Arrow Connector 21"/>
          <p:cNvCxnSpPr>
            <a:cxnSpLocks/>
          </p:cNvCxnSpPr>
          <p:nvPr/>
        </p:nvCxnSpPr>
        <p:spPr>
          <a:xfrm>
            <a:off x="4781266" y="2788773"/>
            <a:ext cx="0" cy="182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4779987" y="3028663"/>
            <a:ext cx="3099" cy="542216"/>
          </a:xfrm>
          <a:prstGeom prst="line">
            <a:avLst/>
          </a:prstGeom>
          <a:ln/>
        </p:spPr>
        <p:style>
          <a:lnRef idx="2">
            <a:schemeClr val="dk1"/>
          </a:lnRef>
          <a:fillRef idx="0">
            <a:schemeClr val="dk1"/>
          </a:fillRef>
          <a:effectRef idx="1">
            <a:schemeClr val="dk1"/>
          </a:effectRef>
          <a:fontRef idx="minor">
            <a:schemeClr val="tx1"/>
          </a:fontRef>
        </p:style>
      </p:cxnSp>
      <p:sp>
        <p:nvSpPr>
          <p:cNvPr id="3" name="TextBox 2"/>
          <p:cNvSpPr txBox="1"/>
          <p:nvPr/>
        </p:nvSpPr>
        <p:spPr>
          <a:xfrm>
            <a:off x="2182286" y="2746594"/>
            <a:ext cx="1351717" cy="369332"/>
          </a:xfrm>
          <a:prstGeom prst="rect">
            <a:avLst/>
          </a:prstGeom>
          <a:noFill/>
        </p:spPr>
        <p:txBody>
          <a:bodyPr wrap="none" rtlCol="0">
            <a:spAutoFit/>
          </a:bodyPr>
          <a:lstStyle/>
          <a:p>
            <a:r>
              <a:rPr lang="en-US" sz="1800" b="1" dirty="0">
                <a:solidFill>
                  <a:srgbClr val="FF0000"/>
                </a:solidFill>
              </a:rPr>
              <a:t>Traditional</a:t>
            </a:r>
          </a:p>
        </p:txBody>
      </p:sp>
      <p:grpSp>
        <p:nvGrpSpPr>
          <p:cNvPr id="9" name="Group 8"/>
          <p:cNvGrpSpPr/>
          <p:nvPr/>
        </p:nvGrpSpPr>
        <p:grpSpPr>
          <a:xfrm>
            <a:off x="851394" y="3616564"/>
            <a:ext cx="4047631" cy="1971714"/>
            <a:chOff x="851394" y="3616564"/>
            <a:chExt cx="4047631" cy="1971714"/>
          </a:xfrm>
        </p:grpSpPr>
        <p:grpSp>
          <p:nvGrpSpPr>
            <p:cNvPr id="16" name="Group 15"/>
            <p:cNvGrpSpPr/>
            <p:nvPr/>
          </p:nvGrpSpPr>
          <p:grpSpPr>
            <a:xfrm>
              <a:off x="1947138" y="5175548"/>
              <a:ext cx="642048" cy="363794"/>
              <a:chOff x="4083232" y="4594315"/>
              <a:chExt cx="772160" cy="411049"/>
            </a:xfrm>
          </p:grpSpPr>
          <p:pic>
            <p:nvPicPr>
              <p:cNvPr id="144"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083232" y="4594315"/>
                <a:ext cx="175171" cy="172440"/>
              </a:xfrm>
              <a:prstGeom prst="rect">
                <a:avLst/>
              </a:prstGeom>
              <a:noFill/>
            </p:spPr>
          </p:pic>
          <p:pic>
            <p:nvPicPr>
              <p:cNvPr id="145"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278447" y="4595528"/>
                <a:ext cx="175171" cy="172440"/>
              </a:xfrm>
              <a:prstGeom prst="rect">
                <a:avLst/>
              </a:prstGeom>
              <a:noFill/>
            </p:spPr>
          </p:pic>
          <p:pic>
            <p:nvPicPr>
              <p:cNvPr id="146"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089380" y="4823789"/>
                <a:ext cx="175171" cy="172440"/>
              </a:xfrm>
              <a:prstGeom prst="rect">
                <a:avLst/>
              </a:prstGeom>
              <a:noFill/>
            </p:spPr>
          </p:pic>
          <p:pic>
            <p:nvPicPr>
              <p:cNvPr id="147"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284595" y="4825002"/>
                <a:ext cx="175171" cy="172440"/>
              </a:xfrm>
              <a:prstGeom prst="rect">
                <a:avLst/>
              </a:prstGeom>
              <a:noFill/>
            </p:spPr>
          </p:pic>
          <p:pic>
            <p:nvPicPr>
              <p:cNvPr id="148"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478858" y="4602237"/>
                <a:ext cx="175171" cy="172440"/>
              </a:xfrm>
              <a:prstGeom prst="rect">
                <a:avLst/>
              </a:prstGeom>
              <a:noFill/>
            </p:spPr>
          </p:pic>
          <p:pic>
            <p:nvPicPr>
              <p:cNvPr id="149"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674073" y="4603450"/>
                <a:ext cx="175171" cy="172440"/>
              </a:xfrm>
              <a:prstGeom prst="rect">
                <a:avLst/>
              </a:prstGeom>
              <a:noFill/>
            </p:spPr>
          </p:pic>
          <p:pic>
            <p:nvPicPr>
              <p:cNvPr id="150"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485006" y="4831711"/>
                <a:ext cx="175171" cy="172440"/>
              </a:xfrm>
              <a:prstGeom prst="rect">
                <a:avLst/>
              </a:prstGeom>
              <a:noFill/>
            </p:spPr>
          </p:pic>
          <p:pic>
            <p:nvPicPr>
              <p:cNvPr id="151"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4680221" y="4832924"/>
                <a:ext cx="175171" cy="172440"/>
              </a:xfrm>
              <a:prstGeom prst="rect">
                <a:avLst/>
              </a:prstGeom>
              <a:noFill/>
            </p:spPr>
          </p:pic>
        </p:grpSp>
        <p:cxnSp>
          <p:nvCxnSpPr>
            <p:cNvPr id="166" name="Straight Connector 165"/>
            <p:cNvCxnSpPr/>
            <p:nvPr/>
          </p:nvCxnSpPr>
          <p:spPr>
            <a:xfrm flipH="1" flipV="1">
              <a:off x="2515068" y="4430544"/>
              <a:ext cx="3099" cy="542216"/>
            </a:xfrm>
            <a:prstGeom prst="line">
              <a:avLst/>
            </a:prstGeom>
            <a:ln/>
          </p:spPr>
          <p:style>
            <a:lnRef idx="2">
              <a:schemeClr val="dk1"/>
            </a:lnRef>
            <a:fillRef idx="0">
              <a:schemeClr val="dk1"/>
            </a:fillRef>
            <a:effectRef idx="1">
              <a:schemeClr val="dk1"/>
            </a:effectRef>
            <a:fontRef idx="minor">
              <a:schemeClr val="tx1"/>
            </a:fontRef>
          </p:style>
        </p:cxnSp>
        <p:sp>
          <p:nvSpPr>
            <p:cNvPr id="23" name="TextBox 22"/>
            <p:cNvSpPr txBox="1"/>
            <p:nvPr/>
          </p:nvSpPr>
          <p:spPr>
            <a:xfrm>
              <a:off x="1541655" y="5126613"/>
              <a:ext cx="285893" cy="461665"/>
            </a:xfrm>
            <a:prstGeom prst="rect">
              <a:avLst/>
            </a:prstGeom>
            <a:noFill/>
          </p:spPr>
          <p:txBody>
            <a:bodyPr wrap="square" rtlCol="0">
              <a:spAutoFit/>
            </a:bodyPr>
            <a:lstStyle/>
            <a:p>
              <a:r>
                <a:rPr lang="en-US" sz="2400" b="1" dirty="0"/>
                <a:t>+</a:t>
              </a:r>
            </a:p>
          </p:txBody>
        </p:sp>
        <p:cxnSp>
          <p:nvCxnSpPr>
            <p:cNvPr id="81" name="Straight Arrow Connector 80"/>
            <p:cNvCxnSpPr>
              <a:cxnSpLocks/>
            </p:cNvCxnSpPr>
            <p:nvPr/>
          </p:nvCxnSpPr>
          <p:spPr>
            <a:xfrm flipV="1">
              <a:off x="969540" y="4973714"/>
              <a:ext cx="190647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2" name="Rectangle 81"/>
            <p:cNvSpPr/>
            <p:nvPr/>
          </p:nvSpPr>
          <p:spPr>
            <a:xfrm>
              <a:off x="981673" y="4544960"/>
              <a:ext cx="1518496" cy="407149"/>
            </a:xfrm>
            <a:prstGeom prst="rect">
              <a:avLst/>
            </a:prstGeom>
            <a:solidFill>
              <a:schemeClr val="accent2">
                <a:lumMod val="40000"/>
                <a:lumOff val="60000"/>
              </a:schemeClr>
            </a:solidFill>
            <a:ln w="3175"/>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b="1" dirty="0"/>
                <a:t>Job</a:t>
              </a:r>
            </a:p>
          </p:txBody>
        </p:sp>
        <p:cxnSp>
          <p:nvCxnSpPr>
            <p:cNvPr id="83" name="Straight Connector 82"/>
            <p:cNvCxnSpPr/>
            <p:nvPr/>
          </p:nvCxnSpPr>
          <p:spPr>
            <a:xfrm flipH="1" flipV="1">
              <a:off x="971764" y="4430544"/>
              <a:ext cx="3099" cy="542216"/>
            </a:xfrm>
            <a:prstGeom prst="line">
              <a:avLst/>
            </a:prstGeom>
            <a:ln/>
          </p:spPr>
          <p:style>
            <a:lnRef idx="2">
              <a:schemeClr val="dk1"/>
            </a:lnRef>
            <a:fillRef idx="0">
              <a:schemeClr val="dk1"/>
            </a:fillRef>
            <a:effectRef idx="1">
              <a:schemeClr val="dk1"/>
            </a:effectRef>
            <a:fontRef idx="minor">
              <a:schemeClr val="tx1"/>
            </a:fontRef>
          </p:style>
        </p:cxnSp>
        <p:grpSp>
          <p:nvGrpSpPr>
            <p:cNvPr id="15" name="Group 14"/>
            <p:cNvGrpSpPr/>
            <p:nvPr/>
          </p:nvGrpSpPr>
          <p:grpSpPr>
            <a:xfrm>
              <a:off x="1204941" y="5179054"/>
              <a:ext cx="313087" cy="356783"/>
              <a:chOff x="3075218" y="4608386"/>
              <a:chExt cx="376534" cy="403127"/>
            </a:xfrm>
          </p:grpSpPr>
          <p:pic>
            <p:nvPicPr>
              <p:cNvPr id="84"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3075218" y="4608386"/>
                <a:ext cx="175171" cy="172440"/>
              </a:xfrm>
              <a:prstGeom prst="rect">
                <a:avLst/>
              </a:prstGeom>
              <a:noFill/>
            </p:spPr>
          </p:pic>
          <p:pic>
            <p:nvPicPr>
              <p:cNvPr id="92"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3270433" y="4609599"/>
                <a:ext cx="175171" cy="172440"/>
              </a:xfrm>
              <a:prstGeom prst="rect">
                <a:avLst/>
              </a:prstGeom>
              <a:noFill/>
            </p:spPr>
          </p:pic>
          <p:pic>
            <p:nvPicPr>
              <p:cNvPr id="93"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3081366" y="4837860"/>
                <a:ext cx="175171" cy="172440"/>
              </a:xfrm>
              <a:prstGeom prst="rect">
                <a:avLst/>
              </a:prstGeom>
              <a:noFill/>
            </p:spPr>
          </p:pic>
          <p:pic>
            <p:nvPicPr>
              <p:cNvPr id="94" name="Picture 4" descr="C:\Users\marcs\AppData\Local\Microsoft\Windows\Temporary Internet Files\Content.IE5\79QTM9HR\MC900431637[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3276581" y="4839073"/>
                <a:ext cx="175171" cy="172440"/>
              </a:xfrm>
              <a:prstGeom prst="rect">
                <a:avLst/>
              </a:prstGeom>
              <a:noFill/>
            </p:spPr>
          </p:pic>
        </p:grpSp>
        <p:cxnSp>
          <p:nvCxnSpPr>
            <p:cNvPr id="19" name="Straight Arrow Connector 18"/>
            <p:cNvCxnSpPr/>
            <p:nvPr/>
          </p:nvCxnSpPr>
          <p:spPr>
            <a:xfrm flipH="1">
              <a:off x="2648426" y="3616564"/>
              <a:ext cx="2052865" cy="950954"/>
            </a:xfrm>
            <a:prstGeom prst="straightConnector1">
              <a:avLst/>
            </a:prstGeom>
            <a:ln w="31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729841" y="3961208"/>
              <a:ext cx="2169184" cy="338554"/>
            </a:xfrm>
            <a:prstGeom prst="rect">
              <a:avLst/>
            </a:prstGeom>
            <a:solidFill>
              <a:schemeClr val="bg1"/>
            </a:solidFill>
          </p:spPr>
          <p:txBody>
            <a:bodyPr wrap="none" rtlCol="0">
              <a:spAutoFit/>
            </a:bodyPr>
            <a:lstStyle/>
            <a:p>
              <a:r>
                <a:rPr lang="en-US" sz="1600" b="1" dirty="0"/>
                <a:t>Add cores on the fly</a:t>
              </a:r>
            </a:p>
          </p:txBody>
        </p:sp>
        <p:sp>
          <p:nvSpPr>
            <p:cNvPr id="130" name="Left Arrow 24"/>
            <p:cNvSpPr/>
            <p:nvPr/>
          </p:nvSpPr>
          <p:spPr>
            <a:xfrm flipH="1">
              <a:off x="2565421" y="4600008"/>
              <a:ext cx="304128" cy="339525"/>
            </a:xfrm>
            <a:prstGeom prst="stripedRightArrow">
              <a:avLst/>
            </a:prstGeom>
            <a:solidFill>
              <a:schemeClr val="accent1">
                <a:lumMod val="75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800" dirty="0"/>
            </a:p>
          </p:txBody>
        </p:sp>
        <p:sp>
          <p:nvSpPr>
            <p:cNvPr id="48" name="TextBox 47"/>
            <p:cNvSpPr txBox="1"/>
            <p:nvPr/>
          </p:nvSpPr>
          <p:spPr>
            <a:xfrm>
              <a:off x="851394" y="4121854"/>
              <a:ext cx="1813317" cy="369332"/>
            </a:xfrm>
            <a:prstGeom prst="rect">
              <a:avLst/>
            </a:prstGeom>
            <a:noFill/>
          </p:spPr>
          <p:txBody>
            <a:bodyPr wrap="none" rtlCol="0">
              <a:spAutoFit/>
            </a:bodyPr>
            <a:lstStyle/>
            <a:p>
              <a:r>
                <a:rPr lang="en-US" sz="1800" b="1" dirty="0">
                  <a:solidFill>
                    <a:srgbClr val="00B050"/>
                  </a:solidFill>
                </a:rPr>
                <a:t>Elastic Scaling</a:t>
              </a:r>
            </a:p>
          </p:txBody>
        </p:sp>
      </p:grpSp>
      <p:grpSp>
        <p:nvGrpSpPr>
          <p:cNvPr id="7" name="Group 6"/>
          <p:cNvGrpSpPr/>
          <p:nvPr/>
        </p:nvGrpSpPr>
        <p:grpSpPr>
          <a:xfrm>
            <a:off x="5868257" y="2001260"/>
            <a:ext cx="6000974" cy="3669495"/>
            <a:chOff x="5868257" y="2001260"/>
            <a:chExt cx="6000974" cy="3669495"/>
          </a:xfrm>
        </p:grpSpPr>
        <p:pic>
          <p:nvPicPr>
            <p:cNvPr id="114" name="Picture 1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68257" y="2716407"/>
              <a:ext cx="5961405" cy="2954348"/>
            </a:xfrm>
            <a:prstGeom prst="rect">
              <a:avLst/>
            </a:prstGeom>
          </p:spPr>
        </p:pic>
        <p:cxnSp>
          <p:nvCxnSpPr>
            <p:cNvPr id="117" name="Straight Arrow Connector 116"/>
            <p:cNvCxnSpPr>
              <a:cxnSpLocks/>
            </p:cNvCxnSpPr>
            <p:nvPr/>
          </p:nvCxnSpPr>
          <p:spPr>
            <a:xfrm>
              <a:off x="7413304" y="3847809"/>
              <a:ext cx="3861881" cy="0"/>
            </a:xfrm>
            <a:prstGeom prst="straightConnector1">
              <a:avLst/>
            </a:prstGeom>
            <a:ln w="571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8039911" y="3693921"/>
              <a:ext cx="2151551" cy="307777"/>
            </a:xfrm>
            <a:prstGeom prst="rect">
              <a:avLst/>
            </a:prstGeom>
            <a:solidFill>
              <a:schemeClr val="bg2">
                <a:lumMod val="50000"/>
              </a:schemeClr>
            </a:solidFill>
          </p:spPr>
          <p:txBody>
            <a:bodyPr wrap="none" rtlCol="0" anchor="ctr" anchorCtr="1">
              <a:spAutoFit/>
            </a:bodyPr>
            <a:lstStyle/>
            <a:p>
              <a:r>
                <a:rPr lang="en-US" sz="1400" b="1" dirty="0">
                  <a:solidFill>
                    <a:schemeClr val="bg1"/>
                  </a:solidFill>
                </a:rPr>
                <a:t>Add 96 cores on the fly</a:t>
              </a:r>
            </a:p>
          </p:txBody>
        </p:sp>
        <p:sp>
          <p:nvSpPr>
            <p:cNvPr id="121" name="TextBox 120"/>
            <p:cNvSpPr txBox="1"/>
            <p:nvPr/>
          </p:nvSpPr>
          <p:spPr>
            <a:xfrm>
              <a:off x="6146107" y="2504037"/>
              <a:ext cx="1267197" cy="523220"/>
            </a:xfrm>
            <a:prstGeom prst="rect">
              <a:avLst/>
            </a:prstGeom>
            <a:solidFill>
              <a:schemeClr val="bg2">
                <a:lumMod val="50000"/>
              </a:schemeClr>
            </a:solidFill>
          </p:spPr>
          <p:txBody>
            <a:bodyPr wrap="square" rtlCol="0" anchor="ctr" anchorCtr="1">
              <a:spAutoFit/>
            </a:bodyPr>
            <a:lstStyle/>
            <a:p>
              <a:pPr algn="ctr"/>
              <a:r>
                <a:rPr lang="en-US" sz="1400" b="1" dirty="0">
                  <a:solidFill>
                    <a:schemeClr val="bg1"/>
                  </a:solidFill>
                </a:rPr>
                <a:t>Launch ICV on 32 cores</a:t>
              </a:r>
            </a:p>
          </p:txBody>
        </p:sp>
        <p:sp>
          <p:nvSpPr>
            <p:cNvPr id="36" name="TextBox 35"/>
            <p:cNvSpPr txBox="1"/>
            <p:nvPr/>
          </p:nvSpPr>
          <p:spPr>
            <a:xfrm rot="5400000">
              <a:off x="11259491" y="3973983"/>
              <a:ext cx="911703" cy="307777"/>
            </a:xfrm>
            <a:prstGeom prst="rect">
              <a:avLst/>
            </a:prstGeom>
            <a:noFill/>
          </p:spPr>
          <p:txBody>
            <a:bodyPr wrap="square" rtlCol="0">
              <a:spAutoFit/>
            </a:bodyPr>
            <a:lstStyle/>
            <a:p>
              <a:pPr algn="ctr"/>
              <a:r>
                <a:rPr lang="en-US" sz="1400" b="1" dirty="0"/>
                <a:t>Memory</a:t>
              </a:r>
            </a:p>
          </p:txBody>
        </p:sp>
        <p:sp>
          <p:nvSpPr>
            <p:cNvPr id="37" name="TextBox 36"/>
            <p:cNvSpPr txBox="1"/>
            <p:nvPr/>
          </p:nvSpPr>
          <p:spPr>
            <a:xfrm>
              <a:off x="6515474" y="4610033"/>
              <a:ext cx="2518446" cy="276999"/>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wrap="none" rtlCol="0" anchor="ctr" anchorCtr="1">
              <a:spAutoFit/>
            </a:bodyPr>
            <a:lstStyle/>
            <a:p>
              <a:pPr algn="ctr"/>
              <a:r>
                <a:rPr lang="en-US" sz="1200" dirty="0"/>
                <a:t>IC Validator Commands Execution</a:t>
              </a:r>
            </a:p>
          </p:txBody>
        </p:sp>
        <p:sp>
          <p:nvSpPr>
            <p:cNvPr id="123" name="TextBox 122"/>
            <p:cNvSpPr txBox="1"/>
            <p:nvPr/>
          </p:nvSpPr>
          <p:spPr>
            <a:xfrm>
              <a:off x="6716963" y="2001260"/>
              <a:ext cx="4078231" cy="338554"/>
            </a:xfrm>
            <a:prstGeom prst="rect">
              <a:avLst/>
            </a:prstGeom>
          </p:spPr>
          <p:style>
            <a:lnRef idx="1">
              <a:schemeClr val="accent1"/>
            </a:lnRef>
            <a:fillRef idx="3">
              <a:schemeClr val="accent1"/>
            </a:fillRef>
            <a:effectRef idx="2">
              <a:schemeClr val="accent1"/>
            </a:effectRef>
            <a:fontRef idx="minor">
              <a:schemeClr val="lt1"/>
            </a:fontRef>
          </p:style>
          <p:txBody>
            <a:bodyPr wrap="none" rtlCol="0" anchor="ctr" anchorCtr="1">
              <a:spAutoFit/>
            </a:bodyPr>
            <a:lstStyle/>
            <a:p>
              <a:pPr algn="ctr"/>
              <a:r>
                <a:rPr lang="en-US" sz="1600" b="1" dirty="0"/>
                <a:t>Example: IC Validator Elastic Scalability</a:t>
              </a:r>
            </a:p>
          </p:txBody>
        </p:sp>
        <p:sp>
          <p:nvSpPr>
            <p:cNvPr id="49" name="TextBox 48"/>
            <p:cNvSpPr txBox="1"/>
            <p:nvPr/>
          </p:nvSpPr>
          <p:spPr>
            <a:xfrm>
              <a:off x="9607741" y="5020387"/>
              <a:ext cx="1667444" cy="307777"/>
            </a:xfrm>
            <a:prstGeom prst="rect">
              <a:avLst/>
            </a:prstGeom>
            <a:solidFill>
              <a:schemeClr val="bg2">
                <a:lumMod val="50000"/>
              </a:schemeClr>
            </a:solidFill>
          </p:spPr>
          <p:txBody>
            <a:bodyPr wrap="none" rtlCol="0" anchor="ctr" anchorCtr="1">
              <a:spAutoFit/>
            </a:bodyPr>
            <a:lstStyle/>
            <a:p>
              <a:r>
                <a:rPr lang="en-US" sz="1400" b="1" dirty="0">
                  <a:solidFill>
                    <a:schemeClr val="bg1"/>
                  </a:solidFill>
                </a:rPr>
                <a:t>Release 32 Cores</a:t>
              </a:r>
            </a:p>
          </p:txBody>
        </p:sp>
        <p:cxnSp>
          <p:nvCxnSpPr>
            <p:cNvPr id="6" name="Straight Arrow Connector 5"/>
            <p:cNvCxnSpPr/>
            <p:nvPr/>
          </p:nvCxnSpPr>
          <p:spPr>
            <a:xfrm flipV="1">
              <a:off x="10436087" y="4668362"/>
              <a:ext cx="208722" cy="31085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3569B0EF-344B-437B-8AC1-7D73BC1A0FFD}"/>
              </a:ext>
            </a:extLst>
          </p:cNvPr>
          <p:cNvSpPr txBox="1"/>
          <p:nvPr>
            <p:custDataLst>
              <p:tags r:id="rId2"/>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a:t>
            </a:r>
          </a:p>
        </p:txBody>
      </p:sp>
    </p:spTree>
    <p:custDataLst>
      <p:tags r:id="rId1"/>
    </p:custDataLst>
    <p:extLst>
      <p:ext uri="{BB962C8B-B14F-4D97-AF65-F5344CB8AC3E}">
        <p14:creationId xmlns:p14="http://schemas.microsoft.com/office/powerpoint/2010/main" val="136554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20B1844-CA50-45A1-B6CC-08D859BDB8D8}"/>
              </a:ext>
            </a:extLst>
          </p:cNvPr>
          <p:cNvSpPr>
            <a:spLocks noGrp="1"/>
          </p:cNvSpPr>
          <p:nvPr>
            <p:ph idx="1"/>
          </p:nvPr>
        </p:nvSpPr>
        <p:spPr>
          <a:xfrm>
            <a:off x="456555" y="5181600"/>
            <a:ext cx="9582795" cy="1333500"/>
          </a:xfrm>
        </p:spPr>
        <p:txBody>
          <a:bodyPr>
            <a:normAutofit fontScale="92500" lnSpcReduction="10000"/>
          </a:bodyPr>
          <a:lstStyle/>
          <a:p>
            <a:r>
              <a:rPr lang="en-US" dirty="0"/>
              <a:t>Customer had only 16 VCS licenses available under TSL model</a:t>
            </a:r>
          </a:p>
          <a:p>
            <a:r>
              <a:rPr lang="en-US" dirty="0"/>
              <a:t>Monitored real project use with “unlimited” cloud access to VCS – 87K license-hours used in 1 month</a:t>
            </a:r>
          </a:p>
          <a:p>
            <a:r>
              <a:rPr lang="en-US" dirty="0"/>
              <a:t>Cloud access effectively delivered 8x faster TAT and 6+ months shift-left</a:t>
            </a:r>
          </a:p>
          <a:p>
            <a:endParaRPr lang="en-US" dirty="0"/>
          </a:p>
        </p:txBody>
      </p:sp>
      <p:sp>
        <p:nvSpPr>
          <p:cNvPr id="5" name="Text Placeholder 4">
            <a:extLst>
              <a:ext uri="{FF2B5EF4-FFF2-40B4-BE49-F238E27FC236}">
                <a16:creationId xmlns:a16="http://schemas.microsoft.com/office/drawing/2014/main" id="{4392C4A1-9B57-440A-B594-AE101AF67793}"/>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B59FFD4A-CF19-40EF-9EAF-7F786034C628}"/>
              </a:ext>
            </a:extLst>
          </p:cNvPr>
          <p:cNvSpPr>
            <a:spLocks noGrp="1"/>
          </p:cNvSpPr>
          <p:nvPr>
            <p:ph type="title"/>
          </p:nvPr>
        </p:nvSpPr>
        <p:spPr/>
        <p:txBody>
          <a:bodyPr/>
          <a:lstStyle/>
          <a:p>
            <a:r>
              <a:rPr lang="en-US" dirty="0" err="1"/>
              <a:t>Astera</a:t>
            </a:r>
            <a:r>
              <a:rPr lang="en-US" dirty="0"/>
              <a:t> Labs: VCS on Amazon Cloud</a:t>
            </a:r>
          </a:p>
        </p:txBody>
      </p:sp>
      <p:pic>
        <p:nvPicPr>
          <p:cNvPr id="7" name="Picture 6">
            <a:extLst>
              <a:ext uri="{FF2B5EF4-FFF2-40B4-BE49-F238E27FC236}">
                <a16:creationId xmlns:a16="http://schemas.microsoft.com/office/drawing/2014/main" id="{2B3E94D8-4EA9-4CB4-A23B-5CBCEBB7BF32}"/>
              </a:ext>
            </a:extLst>
          </p:cNvPr>
          <p:cNvPicPr>
            <a:picLocks noChangeAspect="1"/>
          </p:cNvPicPr>
          <p:nvPr/>
        </p:nvPicPr>
        <p:blipFill rotWithShape="1">
          <a:blip r:embed="rId2"/>
          <a:srcRect l="-1" r="1542" b="6902"/>
          <a:stretch/>
        </p:blipFill>
        <p:spPr>
          <a:xfrm>
            <a:off x="484132" y="2002615"/>
            <a:ext cx="5281667" cy="2427368"/>
          </a:xfrm>
          <a:prstGeom prst="rect">
            <a:avLst/>
          </a:prstGeom>
        </p:spPr>
      </p:pic>
      <p:sp>
        <p:nvSpPr>
          <p:cNvPr id="9" name="TextBox 8">
            <a:extLst>
              <a:ext uri="{FF2B5EF4-FFF2-40B4-BE49-F238E27FC236}">
                <a16:creationId xmlns:a16="http://schemas.microsoft.com/office/drawing/2014/main" id="{D1BEE9BD-0063-4553-904F-8181648B3B94}"/>
              </a:ext>
            </a:extLst>
          </p:cNvPr>
          <p:cNvSpPr txBox="1"/>
          <p:nvPr/>
        </p:nvSpPr>
        <p:spPr>
          <a:xfrm>
            <a:off x="737133" y="1356284"/>
            <a:ext cx="4775666" cy="646331"/>
          </a:xfrm>
          <a:prstGeom prst="rect">
            <a:avLst/>
          </a:prstGeom>
          <a:noFill/>
        </p:spPr>
        <p:txBody>
          <a:bodyPr wrap="none" rtlCol="0">
            <a:spAutoFit/>
          </a:bodyPr>
          <a:lstStyle/>
          <a:p>
            <a:pPr algn="ctr"/>
            <a:r>
              <a:rPr lang="en-US" sz="2000" dirty="0"/>
              <a:t>Actual Usage with Hourly License Model</a:t>
            </a:r>
          </a:p>
          <a:p>
            <a:pPr algn="ctr"/>
            <a:r>
              <a:rPr lang="en-US" sz="1600" dirty="0"/>
              <a:t>87,078 License-hours over 28 days</a:t>
            </a:r>
          </a:p>
        </p:txBody>
      </p:sp>
      <p:sp>
        <p:nvSpPr>
          <p:cNvPr id="10" name="Arrow: Left-Right 9">
            <a:extLst>
              <a:ext uri="{FF2B5EF4-FFF2-40B4-BE49-F238E27FC236}">
                <a16:creationId xmlns:a16="http://schemas.microsoft.com/office/drawing/2014/main" id="{BED0704B-C90A-493C-BC1E-13BC41D910CD}"/>
              </a:ext>
            </a:extLst>
          </p:cNvPr>
          <p:cNvSpPr/>
          <p:nvPr/>
        </p:nvSpPr>
        <p:spPr>
          <a:xfrm>
            <a:off x="698499" y="4485556"/>
            <a:ext cx="5067300" cy="55521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28 days with unlimited </a:t>
            </a:r>
            <a:r>
              <a:rPr lang="en-US" dirty="0"/>
              <a:t>VCS </a:t>
            </a:r>
            <a:r>
              <a:rPr lang="en-US" sz="1800" dirty="0"/>
              <a:t>licenses</a:t>
            </a:r>
          </a:p>
        </p:txBody>
      </p:sp>
      <p:sp>
        <p:nvSpPr>
          <p:cNvPr id="11" name="TextBox 10">
            <a:extLst>
              <a:ext uri="{FF2B5EF4-FFF2-40B4-BE49-F238E27FC236}">
                <a16:creationId xmlns:a16="http://schemas.microsoft.com/office/drawing/2014/main" id="{A45934B0-2669-4745-B6F4-914E9F202183}"/>
              </a:ext>
            </a:extLst>
          </p:cNvPr>
          <p:cNvSpPr txBox="1"/>
          <p:nvPr/>
        </p:nvSpPr>
        <p:spPr>
          <a:xfrm rot="16200000">
            <a:off x="-543713" y="3020279"/>
            <a:ext cx="1794081" cy="261610"/>
          </a:xfrm>
          <a:prstGeom prst="rect">
            <a:avLst/>
          </a:prstGeom>
          <a:noFill/>
        </p:spPr>
        <p:txBody>
          <a:bodyPr wrap="none" rtlCol="0">
            <a:spAutoFit/>
          </a:bodyPr>
          <a:lstStyle/>
          <a:p>
            <a:pPr algn="l"/>
            <a:r>
              <a:rPr lang="en-US" sz="1100" dirty="0"/>
              <a:t>Simulation License-Hours</a:t>
            </a:r>
          </a:p>
        </p:txBody>
      </p:sp>
      <p:sp>
        <p:nvSpPr>
          <p:cNvPr id="18" name="Rectangle 17">
            <a:extLst>
              <a:ext uri="{FF2B5EF4-FFF2-40B4-BE49-F238E27FC236}">
                <a16:creationId xmlns:a16="http://schemas.microsoft.com/office/drawing/2014/main" id="{CBA5BFCB-8EFB-4C2B-AC62-265F994DF154}"/>
              </a:ext>
            </a:extLst>
          </p:cNvPr>
          <p:cNvSpPr/>
          <p:nvPr/>
        </p:nvSpPr>
        <p:spPr>
          <a:xfrm>
            <a:off x="6667499" y="2002615"/>
            <a:ext cx="5067300" cy="2427368"/>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21" name="Rectangle 20">
            <a:extLst>
              <a:ext uri="{FF2B5EF4-FFF2-40B4-BE49-F238E27FC236}">
                <a16:creationId xmlns:a16="http://schemas.microsoft.com/office/drawing/2014/main" id="{03BB41B5-9E9D-40C2-B2DD-5C64681249C4}"/>
              </a:ext>
            </a:extLst>
          </p:cNvPr>
          <p:cNvSpPr/>
          <p:nvPr/>
        </p:nvSpPr>
        <p:spPr>
          <a:xfrm>
            <a:off x="6667499" y="4309929"/>
            <a:ext cx="5067300" cy="120053"/>
          </a:xfrm>
          <a:prstGeom prst="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dirty="0" err="1"/>
          </a:p>
        </p:txBody>
      </p:sp>
      <p:sp>
        <p:nvSpPr>
          <p:cNvPr id="22" name="TextBox 21">
            <a:extLst>
              <a:ext uri="{FF2B5EF4-FFF2-40B4-BE49-F238E27FC236}">
                <a16:creationId xmlns:a16="http://schemas.microsoft.com/office/drawing/2014/main" id="{F2AEF63D-F836-4E80-AEEA-E45E4E361A85}"/>
              </a:ext>
            </a:extLst>
          </p:cNvPr>
          <p:cNvSpPr txBox="1"/>
          <p:nvPr/>
        </p:nvSpPr>
        <p:spPr>
          <a:xfrm>
            <a:off x="6430559" y="4209900"/>
            <a:ext cx="284052" cy="200055"/>
          </a:xfrm>
          <a:prstGeom prst="rect">
            <a:avLst/>
          </a:prstGeom>
          <a:noFill/>
        </p:spPr>
        <p:txBody>
          <a:bodyPr wrap="none" rtlCol="0">
            <a:spAutoFit/>
          </a:bodyPr>
          <a:lstStyle/>
          <a:p>
            <a:pPr algn="l"/>
            <a:r>
              <a:rPr lang="en-US" sz="700" dirty="0">
                <a:solidFill>
                  <a:schemeClr val="bg2">
                    <a:lumMod val="50000"/>
                  </a:schemeClr>
                </a:solidFill>
              </a:rPr>
              <a:t>16</a:t>
            </a:r>
          </a:p>
        </p:txBody>
      </p:sp>
      <p:sp>
        <p:nvSpPr>
          <p:cNvPr id="24" name="TextBox 23">
            <a:extLst>
              <a:ext uri="{FF2B5EF4-FFF2-40B4-BE49-F238E27FC236}">
                <a16:creationId xmlns:a16="http://schemas.microsoft.com/office/drawing/2014/main" id="{FD50A4A2-0B60-4652-9888-0DDE7298698A}"/>
              </a:ext>
            </a:extLst>
          </p:cNvPr>
          <p:cNvSpPr txBox="1"/>
          <p:nvPr/>
        </p:nvSpPr>
        <p:spPr>
          <a:xfrm rot="16200000">
            <a:off x="5540289" y="3020280"/>
            <a:ext cx="1794081" cy="261610"/>
          </a:xfrm>
          <a:prstGeom prst="rect">
            <a:avLst/>
          </a:prstGeom>
          <a:noFill/>
        </p:spPr>
        <p:txBody>
          <a:bodyPr wrap="none" rtlCol="0">
            <a:spAutoFit/>
          </a:bodyPr>
          <a:lstStyle/>
          <a:p>
            <a:pPr algn="l"/>
            <a:r>
              <a:rPr lang="en-US" sz="1100" dirty="0"/>
              <a:t>Simulation License-Hours</a:t>
            </a:r>
          </a:p>
        </p:txBody>
      </p:sp>
      <p:sp>
        <p:nvSpPr>
          <p:cNvPr id="25" name="Arrow: Left-Right 24">
            <a:extLst>
              <a:ext uri="{FF2B5EF4-FFF2-40B4-BE49-F238E27FC236}">
                <a16:creationId xmlns:a16="http://schemas.microsoft.com/office/drawing/2014/main" id="{DB09E5B8-0DC1-4A01-9ED2-1EA1EA8AAD77}"/>
              </a:ext>
            </a:extLst>
          </p:cNvPr>
          <p:cNvSpPr/>
          <p:nvPr/>
        </p:nvSpPr>
        <p:spPr>
          <a:xfrm>
            <a:off x="6667499" y="4485556"/>
            <a:ext cx="5067300" cy="55521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227 days with 16 VCS licenses</a:t>
            </a:r>
          </a:p>
        </p:txBody>
      </p:sp>
      <p:sp>
        <p:nvSpPr>
          <p:cNvPr id="26" name="TextBox 25">
            <a:extLst>
              <a:ext uri="{FF2B5EF4-FFF2-40B4-BE49-F238E27FC236}">
                <a16:creationId xmlns:a16="http://schemas.microsoft.com/office/drawing/2014/main" id="{F40B6666-4CA3-4739-8650-B063F4D587DC}"/>
              </a:ext>
            </a:extLst>
          </p:cNvPr>
          <p:cNvSpPr txBox="1"/>
          <p:nvPr/>
        </p:nvSpPr>
        <p:spPr>
          <a:xfrm>
            <a:off x="7190665" y="1320738"/>
            <a:ext cx="4020973" cy="646331"/>
          </a:xfrm>
          <a:prstGeom prst="rect">
            <a:avLst/>
          </a:prstGeom>
          <a:noFill/>
        </p:spPr>
        <p:txBody>
          <a:bodyPr wrap="none" rtlCol="0">
            <a:spAutoFit/>
          </a:bodyPr>
          <a:lstStyle/>
          <a:p>
            <a:pPr algn="ctr"/>
            <a:r>
              <a:rPr lang="en-US" sz="2000" dirty="0"/>
              <a:t>Equivalent Usage with TSL Model</a:t>
            </a:r>
          </a:p>
          <a:p>
            <a:pPr algn="ctr"/>
            <a:r>
              <a:rPr lang="en-US" sz="1600" dirty="0"/>
              <a:t>87,078 License-hours over 227 days</a:t>
            </a:r>
          </a:p>
        </p:txBody>
      </p:sp>
      <p:grpSp>
        <p:nvGrpSpPr>
          <p:cNvPr id="17" name="Group 16">
            <a:extLst>
              <a:ext uri="{FF2B5EF4-FFF2-40B4-BE49-F238E27FC236}">
                <a16:creationId xmlns:a16="http://schemas.microsoft.com/office/drawing/2014/main" id="{19D7AA20-4337-4A96-8FAF-4EB426C506CB}"/>
              </a:ext>
            </a:extLst>
          </p:cNvPr>
          <p:cNvGrpSpPr/>
          <p:nvPr/>
        </p:nvGrpSpPr>
        <p:grpSpPr>
          <a:xfrm>
            <a:off x="10156143" y="4879129"/>
            <a:ext cx="1780568" cy="1780568"/>
            <a:chOff x="10156143" y="4879129"/>
            <a:chExt cx="1780568" cy="1780568"/>
          </a:xfrm>
        </p:grpSpPr>
        <p:pic>
          <p:nvPicPr>
            <p:cNvPr id="19" name="Graphic 18">
              <a:extLst>
                <a:ext uri="{FF2B5EF4-FFF2-40B4-BE49-F238E27FC236}">
                  <a16:creationId xmlns:a16="http://schemas.microsoft.com/office/drawing/2014/main" id="{6A713E06-EB73-4CEB-9BB6-9409749A9A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0589604">
              <a:off x="10156143" y="4879129"/>
              <a:ext cx="1780568" cy="1780568"/>
            </a:xfrm>
            <a:prstGeom prst="rect">
              <a:avLst/>
            </a:prstGeom>
          </p:spPr>
        </p:pic>
        <p:sp>
          <p:nvSpPr>
            <p:cNvPr id="20" name="Rectangle 19">
              <a:extLst>
                <a:ext uri="{FF2B5EF4-FFF2-40B4-BE49-F238E27FC236}">
                  <a16:creationId xmlns:a16="http://schemas.microsoft.com/office/drawing/2014/main" id="{8D05E049-FA41-4407-A958-0BCC53542D7A}"/>
                </a:ext>
              </a:extLst>
            </p:cNvPr>
            <p:cNvSpPr/>
            <p:nvPr/>
          </p:nvSpPr>
          <p:spPr>
            <a:xfrm rot="20657603">
              <a:off x="10171341" y="4937060"/>
              <a:ext cx="1641815" cy="1608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Ink Free" panose="03080402000500000000" pitchFamily="66" charset="0"/>
                </a:rPr>
                <a:t>Cloud can enable huge shift-left!</a:t>
              </a:r>
              <a:endParaRPr lang="en-US" sz="1800" b="1" dirty="0">
                <a:solidFill>
                  <a:schemeClr val="tx1"/>
                </a:solidFill>
                <a:latin typeface="Ink Free" panose="03080402000500000000" pitchFamily="66" charset="0"/>
              </a:endParaRPr>
            </a:p>
          </p:txBody>
        </p:sp>
      </p:grpSp>
    </p:spTree>
    <p:extLst>
      <p:ext uri="{BB962C8B-B14F-4D97-AF65-F5344CB8AC3E}">
        <p14:creationId xmlns:p14="http://schemas.microsoft.com/office/powerpoint/2010/main" val="47965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Traditional, Cloud-First &amp; Hybrid Cloud</a:t>
            </a:r>
          </a:p>
        </p:txBody>
      </p:sp>
      <p:sp>
        <p:nvSpPr>
          <p:cNvPr id="6" name="Text Placeholder 5"/>
          <p:cNvSpPr>
            <a:spLocks noGrp="1"/>
          </p:cNvSpPr>
          <p:nvPr>
            <p:ph type="body" idx="1"/>
          </p:nvPr>
        </p:nvSpPr>
        <p:spPr/>
        <p:txBody>
          <a:bodyPr/>
          <a:lstStyle/>
          <a:p>
            <a:endParaRPr lang="en-US" dirty="0"/>
          </a:p>
        </p:txBody>
      </p:sp>
      <p:sp>
        <p:nvSpPr>
          <p:cNvPr id="7" name="TextBox 6">
            <a:extLst>
              <a:ext uri="{FF2B5EF4-FFF2-40B4-BE49-F238E27FC236}">
                <a16:creationId xmlns:a16="http://schemas.microsoft.com/office/drawing/2014/main" id="{89834AC5-8548-3F43-8D2C-04DBD26D735C}"/>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907153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E438A94D-1464-4B94-A7D1-C2AFA478FB78}"/>
              </a:ext>
            </a:extLst>
          </p:cNvPr>
          <p:cNvGraphicFramePr>
            <a:graphicFrameLocks noGrp="1"/>
          </p:cNvGraphicFramePr>
          <p:nvPr>
            <p:ph idx="1"/>
          </p:nvPr>
        </p:nvGraphicFramePr>
        <p:xfrm>
          <a:off x="457200" y="1211263"/>
          <a:ext cx="11277600" cy="5013148"/>
        </p:xfrm>
        <a:graphic>
          <a:graphicData uri="http://schemas.openxmlformats.org/drawingml/2006/table">
            <a:tbl>
              <a:tblPr firstRow="1" bandRow="1">
                <a:tableStyleId>{9D7B26C5-4107-4FEC-AEDC-1716B250A1EF}</a:tableStyleId>
              </a:tblPr>
              <a:tblGrid>
                <a:gridCol w="2684256">
                  <a:extLst>
                    <a:ext uri="{9D8B030D-6E8A-4147-A177-3AD203B41FA5}">
                      <a16:colId xmlns:a16="http://schemas.microsoft.com/office/drawing/2014/main" val="134647236"/>
                    </a:ext>
                  </a:extLst>
                </a:gridCol>
                <a:gridCol w="2864448">
                  <a:extLst>
                    <a:ext uri="{9D8B030D-6E8A-4147-A177-3AD203B41FA5}">
                      <a16:colId xmlns:a16="http://schemas.microsoft.com/office/drawing/2014/main" val="868674485"/>
                    </a:ext>
                  </a:extLst>
                </a:gridCol>
                <a:gridCol w="2864448">
                  <a:extLst>
                    <a:ext uri="{9D8B030D-6E8A-4147-A177-3AD203B41FA5}">
                      <a16:colId xmlns:a16="http://schemas.microsoft.com/office/drawing/2014/main" val="1392101928"/>
                    </a:ext>
                  </a:extLst>
                </a:gridCol>
                <a:gridCol w="2864448">
                  <a:extLst>
                    <a:ext uri="{9D8B030D-6E8A-4147-A177-3AD203B41FA5}">
                      <a16:colId xmlns:a16="http://schemas.microsoft.com/office/drawing/2014/main" val="234564460"/>
                    </a:ext>
                  </a:extLst>
                </a:gridCol>
              </a:tblGrid>
              <a:tr h="228414">
                <a:tc>
                  <a:txBody>
                    <a:bodyPr/>
                    <a:lstStyle/>
                    <a:p>
                      <a:pPr algn="r"/>
                      <a:endParaRPr lang="en-US" sz="1400" dirty="0"/>
                    </a:p>
                  </a:txBody>
                  <a:tcPr marL="89475" marR="89475" anchor="ctr"/>
                </a:tc>
                <a:tc>
                  <a:txBody>
                    <a:bodyPr/>
                    <a:lstStyle/>
                    <a:p>
                      <a:pPr algn="ctr"/>
                      <a:r>
                        <a:rPr lang="en-US" sz="1400" dirty="0"/>
                        <a:t>Large Semi</a:t>
                      </a:r>
                    </a:p>
                  </a:txBody>
                  <a:tcPr marL="89475" marR="89475" anchor="ctr"/>
                </a:tc>
                <a:tc>
                  <a:txBody>
                    <a:bodyPr/>
                    <a:lstStyle/>
                    <a:p>
                      <a:pPr algn="ctr"/>
                      <a:r>
                        <a:rPr lang="en-US" sz="1400" dirty="0"/>
                        <a:t>Mega Disruptors</a:t>
                      </a:r>
                    </a:p>
                  </a:txBody>
                  <a:tcPr marL="89475" marR="89475" anchor="ctr"/>
                </a:tc>
                <a:tc>
                  <a:txBody>
                    <a:bodyPr/>
                    <a:lstStyle/>
                    <a:p>
                      <a:pPr algn="ctr"/>
                      <a:r>
                        <a:rPr lang="en-US" sz="1400" dirty="0"/>
                        <a:t>Startup Semi</a:t>
                      </a:r>
                    </a:p>
                  </a:txBody>
                  <a:tcPr marL="89475" marR="89475" anchor="ctr"/>
                </a:tc>
                <a:extLst>
                  <a:ext uri="{0D108BD9-81ED-4DB2-BD59-A6C34878D82A}">
                    <a16:rowId xmlns:a16="http://schemas.microsoft.com/office/drawing/2014/main" val="1316653388"/>
                  </a:ext>
                </a:extLst>
              </a:tr>
              <a:tr h="616717">
                <a:tc>
                  <a:txBody>
                    <a:bodyPr/>
                    <a:lstStyle/>
                    <a:p>
                      <a:pPr algn="r"/>
                      <a:r>
                        <a:rPr lang="en-US" sz="1400" dirty="0"/>
                        <a:t>Description</a:t>
                      </a:r>
                    </a:p>
                  </a:txBody>
                  <a:tcPr marL="89475" marR="89475" anchor="ctr"/>
                </a:tc>
                <a:tc>
                  <a:txBody>
                    <a:bodyPr/>
                    <a:lstStyle/>
                    <a:p>
                      <a:pPr marL="0" indent="0" algn="ctr">
                        <a:buFontTx/>
                        <a:buNone/>
                      </a:pPr>
                      <a:r>
                        <a:rPr lang="en-US" sz="1200" dirty="0"/>
                        <a:t>Traditional chip design companies with on-premise resources for EDA workloads</a:t>
                      </a:r>
                    </a:p>
                  </a:txBody>
                  <a:tcPr marL="89475" marR="89475" anchor="ctr"/>
                </a:tc>
                <a:tc>
                  <a:txBody>
                    <a:bodyPr/>
                    <a:lstStyle/>
                    <a:p>
                      <a:pPr marL="0" indent="0" algn="ctr">
                        <a:buFontTx/>
                        <a:buNone/>
                      </a:pPr>
                      <a:r>
                        <a:rPr lang="en-US" sz="1200" dirty="0"/>
                        <a:t>Companies which provide web services, products, platforms &amp; infrastructure; moving into value added chip designs</a:t>
                      </a:r>
                    </a:p>
                  </a:txBody>
                  <a:tcPr marL="89475" marR="89475" anchor="ctr"/>
                </a:tc>
                <a:tc>
                  <a:txBody>
                    <a:bodyPr/>
                    <a:lstStyle/>
                    <a:p>
                      <a:pPr marL="0" indent="0" algn="ctr">
                        <a:buFontTx/>
                        <a:buNone/>
                      </a:pPr>
                      <a:r>
                        <a:rPr lang="en-US" sz="1200" dirty="0"/>
                        <a:t>Small, new fabless semiconductor companies looking to bring initial products to market quickly</a:t>
                      </a:r>
                    </a:p>
                  </a:txBody>
                  <a:tcPr marL="89475" marR="89475" anchor="ctr"/>
                </a:tc>
                <a:extLst>
                  <a:ext uri="{0D108BD9-81ED-4DB2-BD59-A6C34878D82A}">
                    <a16:rowId xmlns:a16="http://schemas.microsoft.com/office/drawing/2014/main" val="2922521477"/>
                  </a:ext>
                </a:extLst>
              </a:tr>
              <a:tr h="388304">
                <a:tc>
                  <a:txBody>
                    <a:bodyPr/>
                    <a:lstStyle/>
                    <a:p>
                      <a:pPr algn="r"/>
                      <a:r>
                        <a:rPr lang="en-US" sz="1400" dirty="0"/>
                        <a:t>Large, existing IT team and compute infra</a:t>
                      </a:r>
                    </a:p>
                  </a:txBody>
                  <a:tcPr marL="89475" marR="89475" anchor="ctr"/>
                </a:tc>
                <a:tc>
                  <a:txBody>
                    <a:bodyPr/>
                    <a:lstStyle/>
                    <a:p>
                      <a:pPr marL="0" indent="0" algn="ctr">
                        <a:buFontTx/>
                        <a:buNone/>
                      </a:pPr>
                      <a:r>
                        <a:rPr lang="en-US" sz="1200" dirty="0"/>
                        <a:t>Yes</a:t>
                      </a:r>
                    </a:p>
                  </a:txBody>
                  <a:tcPr marL="89475" marR="89475" anchor="ctr"/>
                </a:tc>
                <a:tc>
                  <a:txBody>
                    <a:bodyPr/>
                    <a:lstStyle/>
                    <a:p>
                      <a:pPr marL="0" indent="0" algn="ctr">
                        <a:buFontTx/>
                        <a:buNone/>
                      </a:pPr>
                      <a:r>
                        <a:rPr lang="en-US" sz="1200" dirty="0"/>
                        <a:t>Yes</a:t>
                      </a:r>
                    </a:p>
                  </a:txBody>
                  <a:tcPr marL="89475" marR="89475" anchor="ctr"/>
                </a:tc>
                <a:tc>
                  <a:txBody>
                    <a:bodyPr/>
                    <a:lstStyle/>
                    <a:p>
                      <a:pPr marL="0" indent="0" algn="ctr">
                        <a:buFontTx/>
                        <a:buNone/>
                      </a:pPr>
                      <a:r>
                        <a:rPr lang="en-US" sz="1200" dirty="0"/>
                        <a:t>No</a:t>
                      </a:r>
                    </a:p>
                  </a:txBody>
                  <a:tcPr marL="89475" marR="89475" anchor="ctr"/>
                </a:tc>
                <a:extLst>
                  <a:ext uri="{0D108BD9-81ED-4DB2-BD59-A6C34878D82A}">
                    <a16:rowId xmlns:a16="http://schemas.microsoft.com/office/drawing/2014/main" val="482926597"/>
                  </a:ext>
                </a:extLst>
              </a:tr>
              <a:tr h="388304">
                <a:tc>
                  <a:txBody>
                    <a:bodyPr/>
                    <a:lstStyle/>
                    <a:p>
                      <a:pPr algn="r"/>
                      <a:r>
                        <a:rPr lang="en-US" sz="1400" dirty="0"/>
                        <a:t>Large, legacy EDA infrastructure</a:t>
                      </a:r>
                    </a:p>
                  </a:txBody>
                  <a:tcPr marL="89475" marR="89475" anchor="ctr"/>
                </a:tc>
                <a:tc>
                  <a:txBody>
                    <a:bodyPr/>
                    <a:lstStyle/>
                    <a:p>
                      <a:pPr marL="0" indent="0" algn="ctr">
                        <a:buFontTx/>
                        <a:buNone/>
                      </a:pPr>
                      <a:r>
                        <a:rPr lang="en-US" sz="1200" dirty="0"/>
                        <a:t>Yes</a:t>
                      </a:r>
                    </a:p>
                  </a:txBody>
                  <a:tcPr marL="89475" marR="89475" anchor="ctr"/>
                </a:tc>
                <a:tc>
                  <a:txBody>
                    <a:bodyPr/>
                    <a:lstStyle/>
                    <a:p>
                      <a:pPr marL="0" indent="0" algn="ctr">
                        <a:buFontTx/>
                        <a:buNone/>
                      </a:pPr>
                      <a:r>
                        <a:rPr lang="en-US" sz="1200" dirty="0"/>
                        <a:t>No</a:t>
                      </a:r>
                    </a:p>
                  </a:txBody>
                  <a:tcPr marL="89475" marR="89475" anchor="ctr"/>
                </a:tc>
                <a:tc>
                  <a:txBody>
                    <a:bodyPr/>
                    <a:lstStyle/>
                    <a:p>
                      <a:pPr marL="0" indent="0" algn="ctr">
                        <a:buFontTx/>
                        <a:buNone/>
                      </a:pPr>
                      <a:r>
                        <a:rPr lang="en-US" sz="1200" dirty="0"/>
                        <a:t>No</a:t>
                      </a:r>
                    </a:p>
                  </a:txBody>
                  <a:tcPr marL="89475" marR="89475" anchor="ctr"/>
                </a:tc>
                <a:extLst>
                  <a:ext uri="{0D108BD9-81ED-4DB2-BD59-A6C34878D82A}">
                    <a16:rowId xmlns:a16="http://schemas.microsoft.com/office/drawing/2014/main" val="537958468"/>
                  </a:ext>
                </a:extLst>
              </a:tr>
              <a:tr h="548193">
                <a:tc>
                  <a:txBody>
                    <a:bodyPr/>
                    <a:lstStyle/>
                    <a:p>
                      <a:pPr algn="r"/>
                      <a:r>
                        <a:rPr lang="en-US" sz="1400" dirty="0"/>
                        <a:t>Existing compute infra designed for cloud-native workloads</a:t>
                      </a:r>
                    </a:p>
                  </a:txBody>
                  <a:tcPr marL="89475" marR="89475" anchor="ctr"/>
                </a:tc>
                <a:tc>
                  <a:txBody>
                    <a:bodyPr/>
                    <a:lstStyle/>
                    <a:p>
                      <a:pPr marL="0" indent="0" algn="ctr">
                        <a:buFontTx/>
                        <a:buNone/>
                      </a:pPr>
                      <a:r>
                        <a:rPr lang="en-US" sz="1200" dirty="0"/>
                        <a:t>No</a:t>
                      </a:r>
                    </a:p>
                  </a:txBody>
                  <a:tcPr marL="89475" marR="89475" anchor="ctr"/>
                </a:tc>
                <a:tc>
                  <a:txBody>
                    <a:bodyPr/>
                    <a:lstStyle/>
                    <a:p>
                      <a:pPr marL="0" indent="0" algn="ctr">
                        <a:buFontTx/>
                        <a:buNone/>
                      </a:pPr>
                      <a:r>
                        <a:rPr lang="en-US" sz="1200" dirty="0"/>
                        <a:t>Yes</a:t>
                      </a:r>
                    </a:p>
                  </a:txBody>
                  <a:tcPr marL="89475" marR="89475" anchor="ctr"/>
                </a:tc>
                <a:tc>
                  <a:txBody>
                    <a:bodyPr/>
                    <a:lstStyle/>
                    <a:p>
                      <a:pPr marL="0" indent="0" algn="ctr">
                        <a:buFontTx/>
                        <a:buNone/>
                      </a:pPr>
                      <a:r>
                        <a:rPr lang="en-US" sz="1200" dirty="0"/>
                        <a:t>No</a:t>
                      </a:r>
                    </a:p>
                  </a:txBody>
                  <a:tcPr marL="89475" marR="89475" anchor="ctr"/>
                </a:tc>
                <a:extLst>
                  <a:ext uri="{0D108BD9-81ED-4DB2-BD59-A6C34878D82A}">
                    <a16:rowId xmlns:a16="http://schemas.microsoft.com/office/drawing/2014/main" val="2546860232"/>
                  </a:ext>
                </a:extLst>
              </a:tr>
              <a:tr h="388304">
                <a:tc>
                  <a:txBody>
                    <a:bodyPr/>
                    <a:lstStyle/>
                    <a:p>
                      <a:pPr algn="r"/>
                      <a:r>
                        <a:rPr lang="en-US" sz="1400" dirty="0"/>
                        <a:t>Require “burst” access for peak or project use</a:t>
                      </a:r>
                    </a:p>
                  </a:txBody>
                  <a:tcPr marL="89475" marR="89475" anchor="ctr"/>
                </a:tc>
                <a:tc>
                  <a:txBody>
                    <a:bodyPr/>
                    <a:lstStyle/>
                    <a:p>
                      <a:pPr marL="0" indent="0" algn="ctr">
                        <a:buFontTx/>
                        <a:buNone/>
                      </a:pPr>
                      <a:r>
                        <a:rPr lang="en-US" sz="1200" dirty="0"/>
                        <a:t>Yes</a:t>
                      </a:r>
                    </a:p>
                  </a:txBody>
                  <a:tcPr marL="89475" marR="89475" anchor="ctr"/>
                </a:tc>
                <a:tc>
                  <a:txBody>
                    <a:bodyPr/>
                    <a:lstStyle/>
                    <a:p>
                      <a:pPr marL="0" indent="0" algn="ctr">
                        <a:buFontTx/>
                        <a:buNone/>
                      </a:pPr>
                      <a:r>
                        <a:rPr lang="en-US" sz="1200" dirty="0"/>
                        <a:t>No</a:t>
                      </a:r>
                    </a:p>
                  </a:txBody>
                  <a:tcPr marL="89475" marR="89475" anchor="ctr"/>
                </a:tc>
                <a:tc>
                  <a:txBody>
                    <a:bodyPr/>
                    <a:lstStyle/>
                    <a:p>
                      <a:pPr marL="0" indent="0" algn="ctr">
                        <a:buFontTx/>
                        <a:buNone/>
                      </a:pPr>
                      <a:r>
                        <a:rPr lang="en-US" sz="1200" dirty="0"/>
                        <a:t>No</a:t>
                      </a:r>
                    </a:p>
                  </a:txBody>
                  <a:tcPr marL="89475" marR="89475" anchor="ctr"/>
                </a:tc>
                <a:extLst>
                  <a:ext uri="{0D108BD9-81ED-4DB2-BD59-A6C34878D82A}">
                    <a16:rowId xmlns:a16="http://schemas.microsoft.com/office/drawing/2014/main" val="211638001"/>
                  </a:ext>
                </a:extLst>
              </a:tr>
              <a:tr h="312014">
                <a:tc>
                  <a:txBody>
                    <a:bodyPr/>
                    <a:lstStyle/>
                    <a:p>
                      <a:pPr algn="r"/>
                      <a:r>
                        <a:rPr lang="en-US" sz="1400" dirty="0"/>
                        <a:t>CAPEX-constrained</a:t>
                      </a:r>
                    </a:p>
                  </a:txBody>
                  <a:tcPr marL="89475" marR="89475" anchor="ctr"/>
                </a:tc>
                <a:tc>
                  <a:txBody>
                    <a:bodyPr/>
                    <a:lstStyle/>
                    <a:p>
                      <a:pPr marL="0" indent="0" algn="ctr">
                        <a:buFontTx/>
                        <a:buNone/>
                      </a:pPr>
                      <a:r>
                        <a:rPr lang="en-US" sz="1200" dirty="0"/>
                        <a:t>No</a:t>
                      </a:r>
                    </a:p>
                  </a:txBody>
                  <a:tcPr marL="89475" marR="89475" anchor="ctr"/>
                </a:tc>
                <a:tc>
                  <a:txBody>
                    <a:bodyPr/>
                    <a:lstStyle/>
                    <a:p>
                      <a:pPr marL="0" indent="0" algn="ctr">
                        <a:buFontTx/>
                        <a:buNone/>
                      </a:pPr>
                      <a:r>
                        <a:rPr lang="en-US" sz="1200" dirty="0"/>
                        <a:t>No</a:t>
                      </a:r>
                    </a:p>
                  </a:txBody>
                  <a:tcPr marL="89475" marR="89475" anchor="ctr"/>
                </a:tc>
                <a:tc>
                  <a:txBody>
                    <a:bodyPr/>
                    <a:lstStyle/>
                    <a:p>
                      <a:pPr marL="0" indent="0" algn="ctr">
                        <a:buFontTx/>
                        <a:buNone/>
                      </a:pPr>
                      <a:r>
                        <a:rPr lang="en-US" sz="1200" dirty="0"/>
                        <a:t>Yes</a:t>
                      </a:r>
                    </a:p>
                  </a:txBody>
                  <a:tcPr marL="89475" marR="89475" anchor="ctr"/>
                </a:tc>
                <a:extLst>
                  <a:ext uri="{0D108BD9-81ED-4DB2-BD59-A6C34878D82A}">
                    <a16:rowId xmlns:a16="http://schemas.microsoft.com/office/drawing/2014/main" val="4175213729"/>
                  </a:ext>
                </a:extLst>
              </a:tr>
              <a:tr h="312014">
                <a:tc>
                  <a:txBody>
                    <a:bodyPr/>
                    <a:lstStyle/>
                    <a:p>
                      <a:pPr algn="r"/>
                      <a:r>
                        <a:rPr lang="en-US" sz="1400" dirty="0"/>
                        <a:t>Target cloud usage model</a:t>
                      </a:r>
                    </a:p>
                  </a:txBody>
                  <a:tcPr marL="89475" marR="89475" anchor="ctr"/>
                </a:tc>
                <a:tc>
                  <a:txBody>
                    <a:bodyPr/>
                    <a:lstStyle/>
                    <a:p>
                      <a:pPr marL="0" indent="0" algn="ctr">
                        <a:buFontTx/>
                        <a:buNone/>
                      </a:pPr>
                      <a:r>
                        <a:rPr lang="en-US" sz="1200" dirty="0"/>
                        <a:t>Hybrid for peak</a:t>
                      </a:r>
                    </a:p>
                  </a:txBody>
                  <a:tcPr marL="89475" marR="89475" anchor="ctr"/>
                </a:tc>
                <a:tc>
                  <a:txBody>
                    <a:bodyPr/>
                    <a:lstStyle/>
                    <a:p>
                      <a:pPr marL="0" indent="0" algn="ctr">
                        <a:buFontTx/>
                        <a:buNone/>
                      </a:pPr>
                      <a:r>
                        <a:rPr lang="en-US" sz="1200" dirty="0"/>
                        <a:t>Private</a:t>
                      </a:r>
                    </a:p>
                  </a:txBody>
                  <a:tcPr marL="89475" marR="89475" anchor="ctr"/>
                </a:tc>
                <a:tc>
                  <a:txBody>
                    <a:bodyPr/>
                    <a:lstStyle/>
                    <a:p>
                      <a:pPr marL="0" indent="0" algn="ctr">
                        <a:buFontTx/>
                        <a:buNone/>
                      </a:pPr>
                      <a:r>
                        <a:rPr lang="en-US" sz="1200" dirty="0"/>
                        <a:t>Public</a:t>
                      </a:r>
                    </a:p>
                  </a:txBody>
                  <a:tcPr marL="89475" marR="89475" anchor="ctr"/>
                </a:tc>
                <a:extLst>
                  <a:ext uri="{0D108BD9-81ED-4DB2-BD59-A6C34878D82A}">
                    <a16:rowId xmlns:a16="http://schemas.microsoft.com/office/drawing/2014/main" val="3418613330"/>
                  </a:ext>
                </a:extLst>
              </a:tr>
              <a:tr h="388304">
                <a:tc>
                  <a:txBody>
                    <a:bodyPr/>
                    <a:lstStyle/>
                    <a:p>
                      <a:pPr algn="r"/>
                      <a:r>
                        <a:rPr lang="en-US" sz="1400" dirty="0"/>
                        <a:t>EDA &amp; related IT infrastructure spend</a:t>
                      </a:r>
                    </a:p>
                  </a:txBody>
                  <a:tcPr marL="89475" marR="89475" anchor="ctr"/>
                </a:tc>
                <a:tc>
                  <a:txBody>
                    <a:bodyPr/>
                    <a:lstStyle/>
                    <a:p>
                      <a:pPr marL="0" indent="0" algn="ctr">
                        <a:buFontTx/>
                        <a:buNone/>
                      </a:pPr>
                      <a:r>
                        <a:rPr lang="en-US" sz="1200" dirty="0"/>
                        <a:t>$$$</a:t>
                      </a:r>
                    </a:p>
                  </a:txBody>
                  <a:tcPr marL="89475" marR="89475" anchor="ctr"/>
                </a:tc>
                <a:tc>
                  <a:txBody>
                    <a:bodyPr/>
                    <a:lstStyle/>
                    <a:p>
                      <a:pPr marL="0" indent="0" algn="ctr">
                        <a:buFontTx/>
                        <a:buNone/>
                      </a:pPr>
                      <a:r>
                        <a:rPr lang="en-US" sz="1200" dirty="0"/>
                        <a:t>$$</a:t>
                      </a:r>
                    </a:p>
                  </a:txBody>
                  <a:tcPr marL="89475" marR="89475" anchor="ctr"/>
                </a:tc>
                <a:tc>
                  <a:txBody>
                    <a:bodyPr/>
                    <a:lstStyle/>
                    <a:p>
                      <a:pPr marL="0" indent="0" algn="ctr">
                        <a:buFontTx/>
                        <a:buNone/>
                      </a:pPr>
                      <a:r>
                        <a:rPr lang="en-US" sz="1200" dirty="0"/>
                        <a:t>$</a:t>
                      </a:r>
                    </a:p>
                  </a:txBody>
                  <a:tcPr marL="89475" marR="89475" anchor="ctr"/>
                </a:tc>
                <a:extLst>
                  <a:ext uri="{0D108BD9-81ED-4DB2-BD59-A6C34878D82A}">
                    <a16:rowId xmlns:a16="http://schemas.microsoft.com/office/drawing/2014/main" val="3159562490"/>
                  </a:ext>
                </a:extLst>
              </a:tr>
              <a:tr h="342621">
                <a:tc>
                  <a:txBody>
                    <a:bodyPr/>
                    <a:lstStyle/>
                    <a:p>
                      <a:pPr algn="r"/>
                      <a:r>
                        <a:rPr lang="en-US" sz="1400" dirty="0"/>
                        <a:t>Examples</a:t>
                      </a:r>
                    </a:p>
                  </a:txBody>
                  <a:tcPr marL="89475" marR="8947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i="1" dirty="0">
                          <a:solidFill>
                            <a:schemeClr val="accent6"/>
                          </a:solidFill>
                        </a:rPr>
                        <a:t>AMD</a:t>
                      </a:r>
                      <a:r>
                        <a:rPr lang="en-US" sz="1200" dirty="0"/>
                        <a:t>, Intel, Nvidia, Qualcomm, Samsung, Broadcom, </a:t>
                      </a:r>
                      <a:r>
                        <a:rPr lang="en-US" sz="1200" i="1" dirty="0">
                          <a:solidFill>
                            <a:schemeClr val="accent6"/>
                          </a:solidFill>
                        </a:rPr>
                        <a:t>ARM, Xilinx</a:t>
                      </a:r>
                    </a:p>
                  </a:txBody>
                  <a:tcPr marL="89475" marR="8947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Google, Amazon, Microsoft, Facebook, Baidu, Alibaba</a:t>
                      </a:r>
                    </a:p>
                  </a:txBody>
                  <a:tcPr marL="89475" marR="89475" anchor="ctr"/>
                </a:tc>
                <a:tc>
                  <a:txBody>
                    <a:bodyPr/>
                    <a:lstStyle/>
                    <a:p>
                      <a:pPr marL="0" indent="0" algn="ctr">
                        <a:buFontTx/>
                        <a:buNone/>
                      </a:pPr>
                      <a:r>
                        <a:rPr lang="en-US" sz="1200" dirty="0" err="1"/>
                        <a:t>Astera</a:t>
                      </a:r>
                      <a:r>
                        <a:rPr lang="en-US" sz="1200" dirty="0"/>
                        <a:t> Labs, </a:t>
                      </a:r>
                      <a:r>
                        <a:rPr lang="en-US" sz="1200" dirty="0" err="1"/>
                        <a:t>Groc</a:t>
                      </a:r>
                      <a:r>
                        <a:rPr lang="en-US" sz="1200" dirty="0"/>
                        <a:t>, </a:t>
                      </a:r>
                      <a:r>
                        <a:rPr lang="en-US" sz="1200" dirty="0" err="1"/>
                        <a:t>Cerebras</a:t>
                      </a:r>
                      <a:r>
                        <a:rPr lang="en-US" sz="1200" dirty="0"/>
                        <a:t>, Esperanto, </a:t>
                      </a:r>
                      <a:r>
                        <a:rPr lang="en-US" sz="1200" dirty="0" err="1"/>
                        <a:t>Sambanova</a:t>
                      </a:r>
                      <a:r>
                        <a:rPr lang="en-US" sz="1200" dirty="0"/>
                        <a:t>, </a:t>
                      </a:r>
                      <a:r>
                        <a:rPr lang="en-US" sz="1200" dirty="0" err="1"/>
                        <a:t>Graphcore</a:t>
                      </a:r>
                      <a:endParaRPr lang="en-US" sz="1200" dirty="0"/>
                    </a:p>
                  </a:txBody>
                  <a:tcPr marL="89475" marR="89475" anchor="ctr"/>
                </a:tc>
                <a:extLst>
                  <a:ext uri="{0D108BD9-81ED-4DB2-BD59-A6C34878D82A}">
                    <a16:rowId xmlns:a16="http://schemas.microsoft.com/office/drawing/2014/main" val="979238301"/>
                  </a:ext>
                </a:extLst>
              </a:tr>
            </a:tbl>
          </a:graphicData>
        </a:graphic>
      </p:graphicFrame>
      <p:sp>
        <p:nvSpPr>
          <p:cNvPr id="4" name="Title 3">
            <a:extLst>
              <a:ext uri="{FF2B5EF4-FFF2-40B4-BE49-F238E27FC236}">
                <a16:creationId xmlns:a16="http://schemas.microsoft.com/office/drawing/2014/main" id="{4CC78CF7-962C-4108-9BCD-1533D12F0447}"/>
              </a:ext>
            </a:extLst>
          </p:cNvPr>
          <p:cNvSpPr>
            <a:spLocks noGrp="1"/>
          </p:cNvSpPr>
          <p:nvPr>
            <p:ph type="title"/>
          </p:nvPr>
        </p:nvSpPr>
        <p:spPr/>
        <p:txBody>
          <a:bodyPr/>
          <a:lstStyle/>
          <a:p>
            <a:r>
              <a:rPr lang="en-US" dirty="0"/>
              <a:t>Verification on Cloud Segments</a:t>
            </a:r>
          </a:p>
        </p:txBody>
      </p:sp>
      <p:sp>
        <p:nvSpPr>
          <p:cNvPr id="2" name="Oval 1">
            <a:extLst>
              <a:ext uri="{FF2B5EF4-FFF2-40B4-BE49-F238E27FC236}">
                <a16:creationId xmlns:a16="http://schemas.microsoft.com/office/drawing/2014/main" id="{1DFEB519-2834-41B7-9443-329AC042044B}"/>
              </a:ext>
            </a:extLst>
          </p:cNvPr>
          <p:cNvSpPr/>
          <p:nvPr/>
        </p:nvSpPr>
        <p:spPr>
          <a:xfrm>
            <a:off x="3990975" y="2390862"/>
            <a:ext cx="1152525" cy="945745"/>
          </a:xfrm>
          <a:prstGeom prst="ellipse">
            <a:avLst/>
          </a:prstGeom>
          <a:noFill/>
          <a:ln w="57150">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a:p>
        </p:txBody>
      </p:sp>
      <p:sp>
        <p:nvSpPr>
          <p:cNvPr id="10" name="Oval 9">
            <a:extLst>
              <a:ext uri="{FF2B5EF4-FFF2-40B4-BE49-F238E27FC236}">
                <a16:creationId xmlns:a16="http://schemas.microsoft.com/office/drawing/2014/main" id="{13618149-0E5B-496F-9029-F2C99BF5EE9D}"/>
              </a:ext>
            </a:extLst>
          </p:cNvPr>
          <p:cNvSpPr/>
          <p:nvPr/>
        </p:nvSpPr>
        <p:spPr>
          <a:xfrm>
            <a:off x="3990975" y="5257800"/>
            <a:ext cx="1152525" cy="466725"/>
          </a:xfrm>
          <a:prstGeom prst="ellipse">
            <a:avLst/>
          </a:prstGeom>
          <a:noFill/>
          <a:ln w="57150">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a:p>
        </p:txBody>
      </p:sp>
      <p:sp>
        <p:nvSpPr>
          <p:cNvPr id="11" name="Oval 10">
            <a:extLst>
              <a:ext uri="{FF2B5EF4-FFF2-40B4-BE49-F238E27FC236}">
                <a16:creationId xmlns:a16="http://schemas.microsoft.com/office/drawing/2014/main" id="{10DF9702-7F3C-49C7-B8E3-E1ED6CCD6DA5}"/>
              </a:ext>
            </a:extLst>
          </p:cNvPr>
          <p:cNvSpPr/>
          <p:nvPr/>
        </p:nvSpPr>
        <p:spPr>
          <a:xfrm>
            <a:off x="6858000" y="2961314"/>
            <a:ext cx="1152525" cy="1008935"/>
          </a:xfrm>
          <a:prstGeom prst="ellipse">
            <a:avLst/>
          </a:prstGeom>
          <a:noFill/>
          <a:ln w="57150">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a:p>
        </p:txBody>
      </p:sp>
      <p:sp>
        <p:nvSpPr>
          <p:cNvPr id="12" name="Oval 11">
            <a:extLst>
              <a:ext uri="{FF2B5EF4-FFF2-40B4-BE49-F238E27FC236}">
                <a16:creationId xmlns:a16="http://schemas.microsoft.com/office/drawing/2014/main" id="{B88100F7-D424-41D1-B3EC-A474C021FF38}"/>
              </a:ext>
            </a:extLst>
          </p:cNvPr>
          <p:cNvSpPr/>
          <p:nvPr/>
        </p:nvSpPr>
        <p:spPr>
          <a:xfrm>
            <a:off x="9725025" y="4605556"/>
            <a:ext cx="1152525" cy="360728"/>
          </a:xfrm>
          <a:prstGeom prst="ellipse">
            <a:avLst/>
          </a:prstGeom>
          <a:noFill/>
          <a:ln w="57150">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a:p>
        </p:txBody>
      </p:sp>
      <p:sp>
        <p:nvSpPr>
          <p:cNvPr id="13" name="Oval 12">
            <a:extLst>
              <a:ext uri="{FF2B5EF4-FFF2-40B4-BE49-F238E27FC236}">
                <a16:creationId xmlns:a16="http://schemas.microsoft.com/office/drawing/2014/main" id="{F306C0C2-B6F6-4778-8CFE-6FC73099B764}"/>
              </a:ext>
            </a:extLst>
          </p:cNvPr>
          <p:cNvSpPr/>
          <p:nvPr/>
        </p:nvSpPr>
        <p:spPr>
          <a:xfrm>
            <a:off x="8772524" y="5667375"/>
            <a:ext cx="3057525" cy="675605"/>
          </a:xfrm>
          <a:prstGeom prst="ellipse">
            <a:avLst/>
          </a:prstGeom>
          <a:noFill/>
          <a:ln w="57150">
            <a:solidFill>
              <a:schemeClr val="accent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800"/>
          </a:p>
        </p:txBody>
      </p:sp>
      <p:sp>
        <p:nvSpPr>
          <p:cNvPr id="3" name="Oval 2">
            <a:extLst>
              <a:ext uri="{FF2B5EF4-FFF2-40B4-BE49-F238E27FC236}">
                <a16:creationId xmlns:a16="http://schemas.microsoft.com/office/drawing/2014/main" id="{0B9DB338-341D-3D47-A440-6BDAE8EE0E83}"/>
              </a:ext>
            </a:extLst>
          </p:cNvPr>
          <p:cNvSpPr/>
          <p:nvPr/>
        </p:nvSpPr>
        <p:spPr>
          <a:xfrm>
            <a:off x="5202621" y="2410475"/>
            <a:ext cx="893379" cy="9065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90+%</a:t>
            </a:r>
          </a:p>
          <a:p>
            <a:pPr algn="ctr"/>
            <a:r>
              <a:rPr lang="en-US" sz="1200" dirty="0"/>
              <a:t>Utilization</a:t>
            </a:r>
          </a:p>
        </p:txBody>
      </p:sp>
    </p:spTree>
    <p:extLst>
      <p:ext uri="{BB962C8B-B14F-4D97-AF65-F5344CB8AC3E}">
        <p14:creationId xmlns:p14="http://schemas.microsoft.com/office/powerpoint/2010/main" val="223895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000"/>
                                        <p:tgtEl>
                                          <p:spTgt spid="2"/>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1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heel(1)">
                                      <p:cBhvr>
                                        <p:cTn id="20" dur="10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heel(1)">
                                      <p:cBhvr>
                                        <p:cTn id="25" dur="1000"/>
                                        <p:tgtEl>
                                          <p:spTgt spid="12"/>
                                        </p:tgtEl>
                                      </p:cBhvr>
                                    </p:animEffect>
                                  </p:childTnLst>
                                </p:cTn>
                              </p:par>
                            </p:childTnLst>
                          </p:cTn>
                        </p:par>
                        <p:par>
                          <p:cTn id="26" fill="hold">
                            <p:stCondLst>
                              <p:cond delay="1000"/>
                            </p:stCondLst>
                            <p:childTnLst>
                              <p:par>
                                <p:cTn id="27" presetID="21" presetClass="entr" presetSubtype="1"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heel(1)">
                                      <p:cBhvr>
                                        <p:cTn id="2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workloads: Traditional Architecture</a:t>
            </a:r>
          </a:p>
        </p:txBody>
      </p:sp>
      <p:sp>
        <p:nvSpPr>
          <p:cNvPr id="3" name="Content Placeholder 2"/>
          <p:cNvSpPr>
            <a:spLocks noGrp="1"/>
          </p:cNvSpPr>
          <p:nvPr>
            <p:ph idx="1"/>
          </p:nvPr>
        </p:nvSpPr>
        <p:spPr/>
        <p:txBody>
          <a:bodyPr>
            <a:normAutofit/>
          </a:bodyPr>
          <a:lstStyle/>
          <a:p>
            <a:endParaRPr lang="en-US" dirty="0"/>
          </a:p>
          <a:p>
            <a:endParaRPr lang="en-US" dirty="0"/>
          </a:p>
        </p:txBody>
      </p:sp>
      <p:sp>
        <p:nvSpPr>
          <p:cNvPr id="5" name="Text Placeholder 4"/>
          <p:cNvSpPr>
            <a:spLocks noGrp="1"/>
          </p:cNvSpPr>
          <p:nvPr>
            <p:ph type="body" sz="quarter" idx="12"/>
          </p:nvPr>
        </p:nvSpPr>
        <p:spPr/>
        <p:txBody>
          <a:bodyPr/>
          <a:lstStyle/>
          <a:p>
            <a:endParaRPr lang="en-US" dirty="0"/>
          </a:p>
        </p:txBody>
      </p:sp>
      <p:sp>
        <p:nvSpPr>
          <p:cNvPr id="4" name="Rectangle 3"/>
          <p:cNvSpPr/>
          <p:nvPr/>
        </p:nvSpPr>
        <p:spPr>
          <a:xfrm>
            <a:off x="857250" y="5500691"/>
            <a:ext cx="3371850" cy="78581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t>Data and Storage Layer</a:t>
            </a:r>
          </a:p>
          <a:p>
            <a:pPr algn="ctr"/>
            <a:r>
              <a:rPr lang="en-US" sz="1400" dirty="0"/>
              <a:t>NFS</a:t>
            </a:r>
            <a:endParaRPr lang="en-US" sz="1800" dirty="0"/>
          </a:p>
        </p:txBody>
      </p:sp>
      <p:sp>
        <p:nvSpPr>
          <p:cNvPr id="6" name="Rectangle 5"/>
          <p:cNvSpPr/>
          <p:nvPr/>
        </p:nvSpPr>
        <p:spPr>
          <a:xfrm>
            <a:off x="857250" y="4452941"/>
            <a:ext cx="3371850" cy="78581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800" dirty="0"/>
              <a:t>Compute Layer</a:t>
            </a:r>
          </a:p>
          <a:p>
            <a:pPr algn="ctr"/>
            <a:r>
              <a:rPr lang="en-US" sz="1400" dirty="0"/>
              <a:t>Bare Metal, Validated OS</a:t>
            </a:r>
          </a:p>
        </p:txBody>
      </p:sp>
      <p:sp>
        <p:nvSpPr>
          <p:cNvPr id="7" name="Rectangle 6"/>
          <p:cNvSpPr/>
          <p:nvPr/>
        </p:nvSpPr>
        <p:spPr>
          <a:xfrm>
            <a:off x="857250" y="2455072"/>
            <a:ext cx="3371850" cy="78581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Tools and Workflows</a:t>
            </a:r>
          </a:p>
          <a:p>
            <a:pPr algn="ctr"/>
            <a:r>
              <a:rPr lang="en-US" sz="1400" dirty="0"/>
              <a:t>NFS, multiple versions pre-installed</a:t>
            </a:r>
          </a:p>
        </p:txBody>
      </p:sp>
      <p:sp>
        <p:nvSpPr>
          <p:cNvPr id="8" name="Rectangle 7"/>
          <p:cNvSpPr/>
          <p:nvPr/>
        </p:nvSpPr>
        <p:spPr>
          <a:xfrm>
            <a:off x="857250" y="3427104"/>
            <a:ext cx="3371850" cy="785813"/>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Grid software</a:t>
            </a:r>
            <a:endParaRPr lang="en-US" sz="1800" dirty="0"/>
          </a:p>
          <a:p>
            <a:pPr algn="ctr"/>
            <a:r>
              <a:rPr lang="en-US" sz="1400" dirty="0"/>
              <a:t>Launch on pre-specified queues</a:t>
            </a:r>
          </a:p>
        </p:txBody>
      </p:sp>
      <p:sp>
        <p:nvSpPr>
          <p:cNvPr id="9" name="Rectangle 8"/>
          <p:cNvSpPr/>
          <p:nvPr/>
        </p:nvSpPr>
        <p:spPr>
          <a:xfrm>
            <a:off x="857250" y="1481619"/>
            <a:ext cx="3371850" cy="78581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Users Access</a:t>
            </a:r>
          </a:p>
          <a:p>
            <a:pPr algn="ctr"/>
            <a:r>
              <a:rPr lang="en-US" sz="1400" dirty="0"/>
              <a:t>VMs, Desktops, NFS</a:t>
            </a:r>
          </a:p>
        </p:txBody>
      </p:sp>
      <p:sp>
        <p:nvSpPr>
          <p:cNvPr id="14" name="AutoShape 2" descr="mage result for user icon free"/>
          <p:cNvSpPr>
            <a:spLocks noChangeAspect="1" noChangeArrowheads="1"/>
          </p:cNvSpPr>
          <p:nvPr/>
        </p:nvSpPr>
        <p:spPr bwMode="auto">
          <a:xfrm>
            <a:off x="0" y="0"/>
            <a:ext cx="2171700" cy="217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4"/>
          <a:stretch>
            <a:fillRect/>
          </a:stretch>
        </p:blipFill>
        <p:spPr>
          <a:xfrm>
            <a:off x="5612249" y="1805469"/>
            <a:ext cx="519113" cy="519113"/>
          </a:xfrm>
          <a:prstGeom prst="rect">
            <a:avLst/>
          </a:prstGeom>
        </p:spPr>
      </p:pic>
      <p:sp>
        <p:nvSpPr>
          <p:cNvPr id="16" name="Down Arrow 15"/>
          <p:cNvSpPr/>
          <p:nvPr/>
        </p:nvSpPr>
        <p:spPr>
          <a:xfrm>
            <a:off x="5714643" y="2443645"/>
            <a:ext cx="314325" cy="345278"/>
          </a:xfrm>
          <a:prstGeom prst="downArrow">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TextBox 16"/>
          <p:cNvSpPr txBox="1"/>
          <p:nvPr/>
        </p:nvSpPr>
        <p:spPr>
          <a:xfrm>
            <a:off x="4747138" y="2788923"/>
            <a:ext cx="2249334" cy="646331"/>
          </a:xfrm>
          <a:prstGeom prst="rect">
            <a:avLst/>
          </a:prstGeom>
          <a:noFill/>
        </p:spPr>
        <p:txBody>
          <a:bodyPr wrap="none" rtlCol="0">
            <a:spAutoFit/>
          </a:bodyPr>
          <a:lstStyle/>
          <a:p>
            <a:r>
              <a:rPr lang="en-US" dirty="0"/>
              <a:t>% </a:t>
            </a:r>
            <a:r>
              <a:rPr lang="en-US" dirty="0" err="1"/>
              <a:t>setcluster</a:t>
            </a:r>
            <a:r>
              <a:rPr lang="en-US" dirty="0"/>
              <a:t> local</a:t>
            </a:r>
          </a:p>
          <a:p>
            <a:r>
              <a:rPr lang="en-US" dirty="0"/>
              <a:t>% </a:t>
            </a:r>
            <a:r>
              <a:rPr lang="en-US" dirty="0" err="1"/>
              <a:t>b</a:t>
            </a:r>
            <a:r>
              <a:rPr lang="en-US" sz="1800" dirty="0" err="1"/>
              <a:t>sub</a:t>
            </a:r>
            <a:r>
              <a:rPr lang="en-US" sz="1800" dirty="0"/>
              <a:t> </a:t>
            </a:r>
            <a:r>
              <a:rPr lang="en-US" dirty="0"/>
              <a:t>-n 20 </a:t>
            </a:r>
            <a:r>
              <a:rPr lang="en-US" dirty="0" err="1"/>
              <a:t>run.sh</a:t>
            </a:r>
            <a:endParaRPr lang="en-US" sz="1800" dirty="0"/>
          </a:p>
        </p:txBody>
      </p:sp>
      <p:sp>
        <p:nvSpPr>
          <p:cNvPr id="18" name="Rectangle 17"/>
          <p:cNvSpPr/>
          <p:nvPr/>
        </p:nvSpPr>
        <p:spPr>
          <a:xfrm>
            <a:off x="4657009" y="3838575"/>
            <a:ext cx="2429592" cy="75199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800" dirty="0"/>
              <a:t>Grid manager, queue</a:t>
            </a:r>
          </a:p>
          <a:p>
            <a:pPr algn="ctr"/>
            <a:r>
              <a:rPr lang="en-US" sz="1800" dirty="0"/>
              <a:t>LSF / UGE / </a:t>
            </a:r>
            <a:r>
              <a:rPr lang="en-US" sz="1800" dirty="0" err="1"/>
              <a:t>etc</a:t>
            </a:r>
            <a:endParaRPr lang="en-US" sz="1800" dirty="0"/>
          </a:p>
        </p:txBody>
      </p:sp>
      <p:sp>
        <p:nvSpPr>
          <p:cNvPr id="19" name="Down Arrow 18"/>
          <p:cNvSpPr/>
          <p:nvPr/>
        </p:nvSpPr>
        <p:spPr>
          <a:xfrm>
            <a:off x="5714643" y="3467589"/>
            <a:ext cx="314325" cy="345278"/>
          </a:xfrm>
          <a:prstGeom prst="downArrow">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p:cNvPicPr>
            <a:picLocks noChangeAspect="1"/>
          </p:cNvPicPr>
          <p:nvPr/>
        </p:nvPicPr>
        <p:blipFill>
          <a:blip r:embed="rId5"/>
          <a:stretch>
            <a:fillRect/>
          </a:stretch>
        </p:blipFill>
        <p:spPr>
          <a:xfrm>
            <a:off x="7689410" y="1789988"/>
            <a:ext cx="1057990" cy="1057990"/>
          </a:xfrm>
          <a:prstGeom prst="rect">
            <a:avLst/>
          </a:prstGeom>
        </p:spPr>
      </p:pic>
      <p:sp>
        <p:nvSpPr>
          <p:cNvPr id="25" name="TextBox 24"/>
          <p:cNvSpPr txBox="1"/>
          <p:nvPr/>
        </p:nvSpPr>
        <p:spPr>
          <a:xfrm>
            <a:off x="7657995" y="2842488"/>
            <a:ext cx="1120820" cy="646331"/>
          </a:xfrm>
          <a:prstGeom prst="rect">
            <a:avLst/>
          </a:prstGeom>
          <a:noFill/>
        </p:spPr>
        <p:txBody>
          <a:bodyPr wrap="none" rtlCol="0">
            <a:spAutoFit/>
          </a:bodyPr>
          <a:lstStyle/>
          <a:p>
            <a:r>
              <a:rPr lang="en-US" dirty="0"/>
              <a:t>On </a:t>
            </a:r>
            <a:r>
              <a:rPr lang="en-US" dirty="0" err="1"/>
              <a:t>Prem</a:t>
            </a:r>
            <a:endParaRPr lang="en-US" dirty="0"/>
          </a:p>
          <a:p>
            <a:r>
              <a:rPr lang="en-US" sz="1800" dirty="0"/>
              <a:t>Compute</a:t>
            </a:r>
          </a:p>
        </p:txBody>
      </p:sp>
      <p:pic>
        <p:nvPicPr>
          <p:cNvPr id="26" name="Picture 25"/>
          <p:cNvPicPr>
            <a:picLocks noChangeAspect="1"/>
          </p:cNvPicPr>
          <p:nvPr/>
        </p:nvPicPr>
        <p:blipFill>
          <a:blip r:embed="rId6"/>
          <a:stretch>
            <a:fillRect/>
          </a:stretch>
        </p:blipFill>
        <p:spPr>
          <a:xfrm>
            <a:off x="7744136" y="4719843"/>
            <a:ext cx="948538" cy="948538"/>
          </a:xfrm>
          <a:prstGeom prst="rect">
            <a:avLst/>
          </a:prstGeom>
        </p:spPr>
      </p:pic>
      <p:pic>
        <p:nvPicPr>
          <p:cNvPr id="28" name="Picture 27"/>
          <p:cNvPicPr>
            <a:picLocks noChangeAspect="1"/>
          </p:cNvPicPr>
          <p:nvPr/>
        </p:nvPicPr>
        <p:blipFill>
          <a:blip r:embed="rId7"/>
          <a:stretch>
            <a:fillRect/>
          </a:stretch>
        </p:blipFill>
        <p:spPr>
          <a:xfrm>
            <a:off x="9006503" y="1808995"/>
            <a:ext cx="1072255" cy="1072255"/>
          </a:xfrm>
          <a:prstGeom prst="rect">
            <a:avLst/>
          </a:prstGeom>
        </p:spPr>
      </p:pic>
      <p:sp>
        <p:nvSpPr>
          <p:cNvPr id="29" name="TextBox 28"/>
          <p:cNvSpPr txBox="1"/>
          <p:nvPr/>
        </p:nvSpPr>
        <p:spPr>
          <a:xfrm>
            <a:off x="7425543" y="5616357"/>
            <a:ext cx="1585725" cy="646331"/>
          </a:xfrm>
          <a:prstGeom prst="rect">
            <a:avLst/>
          </a:prstGeom>
          <a:noFill/>
        </p:spPr>
        <p:txBody>
          <a:bodyPr wrap="square" rtlCol="0">
            <a:spAutoFit/>
          </a:bodyPr>
          <a:lstStyle/>
          <a:p>
            <a:pPr algn="ctr"/>
            <a:r>
              <a:rPr lang="en-US" dirty="0"/>
              <a:t>On </a:t>
            </a:r>
            <a:r>
              <a:rPr lang="en-US" dirty="0" err="1"/>
              <a:t>Prem</a:t>
            </a:r>
            <a:r>
              <a:rPr lang="en-US" dirty="0"/>
              <a:t> NFS Storage</a:t>
            </a:r>
          </a:p>
        </p:txBody>
      </p:sp>
      <p:cxnSp>
        <p:nvCxnSpPr>
          <p:cNvPr id="31" name="Straight Arrow Connector 30"/>
          <p:cNvCxnSpPr>
            <a:stCxn id="18" idx="3"/>
          </p:cNvCxnSpPr>
          <p:nvPr/>
        </p:nvCxnSpPr>
        <p:spPr>
          <a:xfrm flipV="1">
            <a:off x="7086601" y="3461169"/>
            <a:ext cx="832344" cy="7534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5" idx="2"/>
          </p:cNvCxnSpPr>
          <p:nvPr/>
        </p:nvCxnSpPr>
        <p:spPr>
          <a:xfrm>
            <a:off x="8218405" y="3488819"/>
            <a:ext cx="0" cy="1468944"/>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43" name="Picture 42"/>
          <p:cNvPicPr>
            <a:picLocks noChangeAspect="1"/>
          </p:cNvPicPr>
          <p:nvPr/>
        </p:nvPicPr>
        <p:blipFill>
          <a:blip r:embed="rId8"/>
          <a:stretch>
            <a:fillRect/>
          </a:stretch>
        </p:blipFill>
        <p:spPr>
          <a:xfrm rot="16200000">
            <a:off x="8799523" y="2160579"/>
            <a:ext cx="393700" cy="393700"/>
          </a:xfrm>
          <a:prstGeom prst="rect">
            <a:avLst/>
          </a:prstGeom>
        </p:spPr>
      </p:pic>
      <p:sp>
        <p:nvSpPr>
          <p:cNvPr id="52" name="TextBox 51"/>
          <p:cNvSpPr txBox="1"/>
          <p:nvPr/>
        </p:nvSpPr>
        <p:spPr>
          <a:xfrm>
            <a:off x="8676051" y="1258469"/>
            <a:ext cx="1585725" cy="646331"/>
          </a:xfrm>
          <a:prstGeom prst="rect">
            <a:avLst/>
          </a:prstGeom>
          <a:noFill/>
        </p:spPr>
        <p:txBody>
          <a:bodyPr wrap="square" rtlCol="0">
            <a:spAutoFit/>
          </a:bodyPr>
          <a:lstStyle/>
          <a:p>
            <a:pPr algn="ctr"/>
            <a:r>
              <a:rPr lang="en-US" dirty="0"/>
              <a:t>On </a:t>
            </a:r>
            <a:r>
              <a:rPr lang="en-US" dirty="0" err="1"/>
              <a:t>Prem</a:t>
            </a:r>
            <a:endParaRPr lang="en-US" dirty="0"/>
          </a:p>
          <a:p>
            <a:pPr algn="ctr"/>
            <a:r>
              <a:rPr lang="en-US" dirty="0"/>
              <a:t>Licenses</a:t>
            </a:r>
          </a:p>
        </p:txBody>
      </p:sp>
      <p:sp>
        <p:nvSpPr>
          <p:cNvPr id="30" name="TextBox 29">
            <a:extLst>
              <a:ext uri="{FF2B5EF4-FFF2-40B4-BE49-F238E27FC236}">
                <a16:creationId xmlns:a16="http://schemas.microsoft.com/office/drawing/2014/main" id="{8984E0AC-7C09-E14C-9607-511EFC58D376}"/>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18513952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EDA workloads: Cloud First Architecture</a:t>
            </a:r>
          </a:p>
        </p:txBody>
      </p:sp>
      <p:sp>
        <p:nvSpPr>
          <p:cNvPr id="3" name="Content Placeholder 2"/>
          <p:cNvSpPr>
            <a:spLocks noGrp="1"/>
          </p:cNvSpPr>
          <p:nvPr>
            <p:ph idx="1"/>
          </p:nvPr>
        </p:nvSpPr>
        <p:spPr/>
        <p:txBody>
          <a:bodyPr>
            <a:normAutofit/>
          </a:bodyPr>
          <a:lstStyle/>
          <a:p>
            <a:endParaRPr lang="en-US" dirty="0"/>
          </a:p>
          <a:p>
            <a:endParaRPr lang="en-US" dirty="0"/>
          </a:p>
        </p:txBody>
      </p:sp>
      <p:sp>
        <p:nvSpPr>
          <p:cNvPr id="5" name="Text Placeholder 4"/>
          <p:cNvSpPr>
            <a:spLocks noGrp="1"/>
          </p:cNvSpPr>
          <p:nvPr>
            <p:ph type="body" sz="quarter" idx="12"/>
          </p:nvPr>
        </p:nvSpPr>
        <p:spPr/>
        <p:txBody>
          <a:bodyPr/>
          <a:lstStyle/>
          <a:p>
            <a:r>
              <a:rPr lang="en-US" dirty="0"/>
              <a:t>One of several options, not including security, authentication, authorization</a:t>
            </a:r>
          </a:p>
        </p:txBody>
      </p:sp>
      <p:sp>
        <p:nvSpPr>
          <p:cNvPr id="4" name="Rectangle 3"/>
          <p:cNvSpPr/>
          <p:nvPr/>
        </p:nvSpPr>
        <p:spPr>
          <a:xfrm>
            <a:off x="857250" y="5500691"/>
            <a:ext cx="3371850" cy="785813"/>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00" dirty="0"/>
              <a:t>Data and Storage Layer</a:t>
            </a:r>
          </a:p>
          <a:p>
            <a:pPr algn="ctr"/>
            <a:r>
              <a:rPr lang="en-US" sz="1400" dirty="0"/>
              <a:t>Distributed FS, Persistent Disk, Tools on Read-only FS, </a:t>
            </a:r>
            <a:r>
              <a:rPr lang="en-US" sz="1400" dirty="0" err="1"/>
              <a:t>Obj</a:t>
            </a:r>
            <a:r>
              <a:rPr lang="en-US" sz="1400" dirty="0"/>
              <a:t> Store</a:t>
            </a:r>
            <a:endParaRPr lang="en-US" sz="1800" dirty="0"/>
          </a:p>
        </p:txBody>
      </p:sp>
      <p:sp>
        <p:nvSpPr>
          <p:cNvPr id="6" name="Rectangle 5"/>
          <p:cNvSpPr/>
          <p:nvPr/>
        </p:nvSpPr>
        <p:spPr>
          <a:xfrm>
            <a:off x="857250" y="4452941"/>
            <a:ext cx="3371850" cy="785813"/>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800" dirty="0"/>
              <a:t>Compute Layer</a:t>
            </a:r>
          </a:p>
          <a:p>
            <a:pPr algn="ctr"/>
            <a:r>
              <a:rPr lang="en-US" sz="1400" dirty="0"/>
              <a:t>Containers, </a:t>
            </a:r>
            <a:r>
              <a:rPr lang="en-US" sz="1400" dirty="0" err="1"/>
              <a:t>Contrainer</a:t>
            </a:r>
            <a:r>
              <a:rPr lang="en-US" sz="1400" dirty="0"/>
              <a:t> registry, Orchestration</a:t>
            </a:r>
          </a:p>
        </p:txBody>
      </p:sp>
      <p:sp>
        <p:nvSpPr>
          <p:cNvPr id="7" name="Rectangle 6"/>
          <p:cNvSpPr/>
          <p:nvPr/>
        </p:nvSpPr>
        <p:spPr>
          <a:xfrm>
            <a:off x="857250" y="2455072"/>
            <a:ext cx="3371850" cy="78581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Tools and Workflows</a:t>
            </a:r>
          </a:p>
          <a:p>
            <a:pPr algn="ctr"/>
            <a:r>
              <a:rPr lang="en-US" sz="1400" dirty="0"/>
              <a:t>Local disk, Distributed FS, EDA Tools on read-only FS, containerization</a:t>
            </a:r>
          </a:p>
        </p:txBody>
      </p:sp>
      <p:sp>
        <p:nvSpPr>
          <p:cNvPr id="8" name="Rectangle 7"/>
          <p:cNvSpPr/>
          <p:nvPr/>
        </p:nvSpPr>
        <p:spPr>
          <a:xfrm>
            <a:off x="857250" y="3427104"/>
            <a:ext cx="3371850" cy="785813"/>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Cloud Orchestration</a:t>
            </a:r>
            <a:endParaRPr lang="en-US" sz="1800" dirty="0"/>
          </a:p>
          <a:p>
            <a:pPr algn="ctr"/>
            <a:r>
              <a:rPr lang="en-US" sz="1400" dirty="0"/>
              <a:t>K8s, Borg, AWS Batch, Azure Batch</a:t>
            </a:r>
          </a:p>
        </p:txBody>
      </p:sp>
      <p:sp>
        <p:nvSpPr>
          <p:cNvPr id="9" name="Rectangle 8"/>
          <p:cNvSpPr/>
          <p:nvPr/>
        </p:nvSpPr>
        <p:spPr>
          <a:xfrm>
            <a:off x="857250" y="1481619"/>
            <a:ext cx="3371850" cy="78581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800" dirty="0"/>
              <a:t>Users Access</a:t>
            </a:r>
          </a:p>
          <a:p>
            <a:pPr algn="ctr"/>
            <a:r>
              <a:rPr lang="en-US" sz="1400" dirty="0"/>
              <a:t>VMs, Desktops, Distributed FS</a:t>
            </a:r>
          </a:p>
        </p:txBody>
      </p:sp>
      <p:sp>
        <p:nvSpPr>
          <p:cNvPr id="14" name="AutoShape 2" descr="mage result for user icon free"/>
          <p:cNvSpPr>
            <a:spLocks noChangeAspect="1" noChangeArrowheads="1"/>
          </p:cNvSpPr>
          <p:nvPr/>
        </p:nvSpPr>
        <p:spPr bwMode="auto">
          <a:xfrm>
            <a:off x="0" y="0"/>
            <a:ext cx="2171700" cy="217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 name="Picture 14"/>
          <p:cNvPicPr>
            <a:picLocks noChangeAspect="1"/>
          </p:cNvPicPr>
          <p:nvPr/>
        </p:nvPicPr>
        <p:blipFill>
          <a:blip r:embed="rId4"/>
          <a:stretch>
            <a:fillRect/>
          </a:stretch>
        </p:blipFill>
        <p:spPr>
          <a:xfrm>
            <a:off x="5612249" y="1805469"/>
            <a:ext cx="519113" cy="519113"/>
          </a:xfrm>
          <a:prstGeom prst="rect">
            <a:avLst/>
          </a:prstGeom>
        </p:spPr>
      </p:pic>
      <p:sp>
        <p:nvSpPr>
          <p:cNvPr id="16" name="Down Arrow 15"/>
          <p:cNvSpPr/>
          <p:nvPr/>
        </p:nvSpPr>
        <p:spPr>
          <a:xfrm>
            <a:off x="5709830" y="2443645"/>
            <a:ext cx="314325" cy="345278"/>
          </a:xfrm>
          <a:prstGeom prst="downArrow">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TextBox 16"/>
          <p:cNvSpPr txBox="1"/>
          <p:nvPr/>
        </p:nvSpPr>
        <p:spPr>
          <a:xfrm>
            <a:off x="5075750" y="2788923"/>
            <a:ext cx="1582484" cy="369332"/>
          </a:xfrm>
          <a:prstGeom prst="rect">
            <a:avLst/>
          </a:prstGeom>
          <a:noFill/>
        </p:spPr>
        <p:txBody>
          <a:bodyPr wrap="none" rtlCol="0">
            <a:spAutoFit/>
          </a:bodyPr>
          <a:lstStyle/>
          <a:p>
            <a:r>
              <a:rPr lang="en-US" dirty="0"/>
              <a:t>Job Definition</a:t>
            </a:r>
            <a:endParaRPr lang="en-US" sz="1800" dirty="0"/>
          </a:p>
        </p:txBody>
      </p:sp>
      <p:sp>
        <p:nvSpPr>
          <p:cNvPr id="18" name="Rectangle 17"/>
          <p:cNvSpPr/>
          <p:nvPr/>
        </p:nvSpPr>
        <p:spPr>
          <a:xfrm>
            <a:off x="4657009" y="3838575"/>
            <a:ext cx="2429592" cy="75199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00" dirty="0"/>
              <a:t>AWS Batch, K8s, Borg etc.,</a:t>
            </a:r>
          </a:p>
        </p:txBody>
      </p:sp>
      <p:sp>
        <p:nvSpPr>
          <p:cNvPr id="19" name="Down Arrow 18"/>
          <p:cNvSpPr/>
          <p:nvPr/>
        </p:nvSpPr>
        <p:spPr>
          <a:xfrm>
            <a:off x="5709830" y="3467589"/>
            <a:ext cx="314325" cy="345278"/>
          </a:xfrm>
          <a:prstGeom prst="downArrow">
            <a:avLst/>
          </a:prstGeom>
          <a:noFill/>
          <a:ln>
            <a:solidFill>
              <a:schemeClr val="dk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7657995" y="2842488"/>
            <a:ext cx="1184940"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Container</a:t>
            </a:r>
          </a:p>
        </p:txBody>
      </p:sp>
      <p:pic>
        <p:nvPicPr>
          <p:cNvPr id="26" name="Picture 25"/>
          <p:cNvPicPr>
            <a:picLocks noChangeAspect="1"/>
          </p:cNvPicPr>
          <p:nvPr/>
        </p:nvPicPr>
        <p:blipFill>
          <a:blip r:embed="rId5"/>
          <a:stretch>
            <a:fillRect/>
          </a:stretch>
        </p:blipFill>
        <p:spPr>
          <a:xfrm>
            <a:off x="7744136" y="4719843"/>
            <a:ext cx="948538" cy="948538"/>
          </a:xfrm>
          <a:prstGeom prst="rect">
            <a:avLst/>
          </a:prstGeom>
        </p:spPr>
      </p:pic>
      <p:pic>
        <p:nvPicPr>
          <p:cNvPr id="28" name="Picture 27"/>
          <p:cNvPicPr>
            <a:picLocks noChangeAspect="1"/>
          </p:cNvPicPr>
          <p:nvPr/>
        </p:nvPicPr>
        <p:blipFill>
          <a:blip r:embed="rId6"/>
          <a:stretch>
            <a:fillRect/>
          </a:stretch>
        </p:blipFill>
        <p:spPr>
          <a:xfrm>
            <a:off x="9006503" y="1808995"/>
            <a:ext cx="1072255" cy="1072255"/>
          </a:xfrm>
          <a:prstGeom prst="rect">
            <a:avLst/>
          </a:prstGeom>
        </p:spPr>
      </p:pic>
      <p:sp>
        <p:nvSpPr>
          <p:cNvPr id="29" name="TextBox 28"/>
          <p:cNvSpPr txBox="1"/>
          <p:nvPr/>
        </p:nvSpPr>
        <p:spPr>
          <a:xfrm>
            <a:off x="7286625" y="5616357"/>
            <a:ext cx="1724643"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solidFill>
                  <a:schemeClr val="tx1"/>
                </a:solidFill>
              </a:rPr>
              <a:t>Distributed FS, Persistent Disk Mount</a:t>
            </a:r>
          </a:p>
        </p:txBody>
      </p:sp>
      <p:cxnSp>
        <p:nvCxnSpPr>
          <p:cNvPr id="31" name="Straight Arrow Connector 30"/>
          <p:cNvCxnSpPr>
            <a:stCxn id="18" idx="3"/>
          </p:cNvCxnSpPr>
          <p:nvPr/>
        </p:nvCxnSpPr>
        <p:spPr>
          <a:xfrm flipV="1">
            <a:off x="7086601" y="3461169"/>
            <a:ext cx="832344" cy="75340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p:cNvCxnSpPr/>
          <p:nvPr/>
        </p:nvCxnSpPr>
        <p:spPr>
          <a:xfrm flipH="1">
            <a:off x="8218405" y="3427104"/>
            <a:ext cx="11195" cy="1530659"/>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pic>
        <p:nvPicPr>
          <p:cNvPr id="43" name="Picture 42"/>
          <p:cNvPicPr>
            <a:picLocks noChangeAspect="1"/>
          </p:cNvPicPr>
          <p:nvPr/>
        </p:nvPicPr>
        <p:blipFill>
          <a:blip r:embed="rId7"/>
          <a:stretch>
            <a:fillRect/>
          </a:stretch>
        </p:blipFill>
        <p:spPr>
          <a:xfrm rot="16200000">
            <a:off x="8799523" y="2160579"/>
            <a:ext cx="393700" cy="393700"/>
          </a:xfrm>
          <a:prstGeom prst="rect">
            <a:avLst/>
          </a:prstGeom>
        </p:spPr>
      </p:pic>
      <p:sp>
        <p:nvSpPr>
          <p:cNvPr id="52" name="TextBox 51"/>
          <p:cNvSpPr txBox="1"/>
          <p:nvPr/>
        </p:nvSpPr>
        <p:spPr>
          <a:xfrm>
            <a:off x="8676051" y="1258469"/>
            <a:ext cx="1585725" cy="646331"/>
          </a:xfrm>
          <a:prstGeom prst="rect">
            <a:avLst/>
          </a:prstGeom>
          <a:noFill/>
        </p:spPr>
        <p:txBody>
          <a:bodyPr wrap="square" rtlCol="0">
            <a:spAutoFit/>
          </a:bodyPr>
          <a:lstStyle/>
          <a:p>
            <a:pPr algn="ctr"/>
            <a:r>
              <a:rPr lang="en-US" dirty="0"/>
              <a:t>On </a:t>
            </a:r>
            <a:r>
              <a:rPr lang="en-US" dirty="0" err="1"/>
              <a:t>Prem</a:t>
            </a:r>
            <a:endParaRPr lang="en-US" dirty="0"/>
          </a:p>
          <a:p>
            <a:pPr algn="ctr"/>
            <a:r>
              <a:rPr lang="en-US" dirty="0"/>
              <a:t>Licenses</a:t>
            </a:r>
          </a:p>
        </p:txBody>
      </p:sp>
      <p:pic>
        <p:nvPicPr>
          <p:cNvPr id="27" name="Picture 26"/>
          <p:cNvPicPr>
            <a:picLocks noChangeAspect="1"/>
          </p:cNvPicPr>
          <p:nvPr/>
        </p:nvPicPr>
        <p:blipFill>
          <a:blip r:embed="rId5"/>
          <a:stretch>
            <a:fillRect/>
          </a:stretch>
        </p:blipFill>
        <p:spPr>
          <a:xfrm>
            <a:off x="9260497" y="4735909"/>
            <a:ext cx="948538" cy="948538"/>
          </a:xfrm>
          <a:prstGeom prst="rect">
            <a:avLst/>
          </a:prstGeom>
        </p:spPr>
      </p:pic>
      <p:sp>
        <p:nvSpPr>
          <p:cNvPr id="30" name="TextBox 29"/>
          <p:cNvSpPr txBox="1"/>
          <p:nvPr/>
        </p:nvSpPr>
        <p:spPr>
          <a:xfrm>
            <a:off x="9193223" y="5625161"/>
            <a:ext cx="1184940" cy="646331"/>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dirty="0"/>
              <a:t>Container</a:t>
            </a:r>
          </a:p>
          <a:p>
            <a:r>
              <a:rPr lang="en-US" dirty="0"/>
              <a:t>Registry</a:t>
            </a:r>
          </a:p>
        </p:txBody>
      </p:sp>
      <p:cxnSp>
        <p:nvCxnSpPr>
          <p:cNvPr id="33" name="Straight Arrow Connector 32"/>
          <p:cNvCxnSpPr/>
          <p:nvPr/>
        </p:nvCxnSpPr>
        <p:spPr>
          <a:xfrm flipH="1" flipV="1">
            <a:off x="8501063" y="3427104"/>
            <a:ext cx="1041567" cy="1519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6" name="Can 55"/>
          <p:cNvSpPr/>
          <p:nvPr/>
        </p:nvSpPr>
        <p:spPr>
          <a:xfrm>
            <a:off x="10811546" y="3850077"/>
            <a:ext cx="634525" cy="542928"/>
          </a:xfrm>
          <a:prstGeom prst="can">
            <a:avLst>
              <a:gd name="adj" fmla="val 5000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57" name="Straight Arrow Connector 56"/>
          <p:cNvCxnSpPr/>
          <p:nvPr/>
        </p:nvCxnSpPr>
        <p:spPr>
          <a:xfrm flipH="1" flipV="1">
            <a:off x="8873758" y="3329572"/>
            <a:ext cx="1504405" cy="626494"/>
          </a:xfrm>
          <a:prstGeom prst="straightConnector1">
            <a:avLst/>
          </a:prstGeom>
          <a:ln>
            <a:solidFill>
              <a:schemeClr val="bg1">
                <a:lumMod val="65000"/>
              </a:schemeClr>
            </a:solidFill>
            <a:prstDash val="sysDash"/>
            <a:headEnd type="triangle"/>
            <a:tailEnd type="none"/>
          </a:ln>
        </p:spPr>
        <p:style>
          <a:lnRef idx="2">
            <a:schemeClr val="dk1"/>
          </a:lnRef>
          <a:fillRef idx="0">
            <a:schemeClr val="dk1"/>
          </a:fillRef>
          <a:effectRef idx="1">
            <a:schemeClr val="dk1"/>
          </a:effectRef>
          <a:fontRef idx="minor">
            <a:schemeClr val="tx1"/>
          </a:fontRef>
        </p:style>
      </p:cxnSp>
      <p:sp>
        <p:nvSpPr>
          <p:cNvPr id="59" name="TextBox 58"/>
          <p:cNvSpPr txBox="1"/>
          <p:nvPr/>
        </p:nvSpPr>
        <p:spPr>
          <a:xfrm>
            <a:off x="10403752" y="4620623"/>
            <a:ext cx="1450112" cy="923330"/>
          </a:xfrm>
          <a:prstGeom prst="rect">
            <a:avLst/>
          </a:prstGeom>
          <a:noFill/>
        </p:spPr>
        <p:txBody>
          <a:bodyPr wrap="square" rtlCol="0">
            <a:spAutoFit/>
          </a:bodyPr>
          <a:lstStyle/>
          <a:p>
            <a:r>
              <a:rPr lang="en-US" dirty="0" err="1">
                <a:solidFill>
                  <a:schemeClr val="tx1">
                    <a:lumMod val="50000"/>
                    <a:lumOff val="50000"/>
                  </a:schemeClr>
                </a:solidFill>
              </a:rPr>
              <a:t>Obj</a:t>
            </a:r>
            <a:r>
              <a:rPr lang="en-US" dirty="0">
                <a:solidFill>
                  <a:schemeClr val="tx1">
                    <a:lumMod val="50000"/>
                    <a:lumOff val="50000"/>
                  </a:schemeClr>
                </a:solidFill>
              </a:rPr>
              <a:t> Store</a:t>
            </a:r>
          </a:p>
          <a:p>
            <a:r>
              <a:rPr lang="en-US" dirty="0" err="1">
                <a:solidFill>
                  <a:schemeClr val="tx1">
                    <a:lumMod val="50000"/>
                    <a:lumOff val="50000"/>
                  </a:schemeClr>
                </a:solidFill>
              </a:rPr>
              <a:t>Posix</a:t>
            </a:r>
            <a:r>
              <a:rPr lang="en-US" dirty="0">
                <a:solidFill>
                  <a:schemeClr val="tx1">
                    <a:lumMod val="50000"/>
                    <a:lumOff val="50000"/>
                  </a:schemeClr>
                </a:solidFill>
              </a:rPr>
              <a:t> Fuse</a:t>
            </a:r>
          </a:p>
          <a:p>
            <a:r>
              <a:rPr lang="en-US" dirty="0">
                <a:solidFill>
                  <a:schemeClr val="tx1">
                    <a:lumMod val="50000"/>
                    <a:lumOff val="50000"/>
                  </a:schemeClr>
                </a:solidFill>
              </a:rPr>
              <a:t>interface</a:t>
            </a:r>
          </a:p>
        </p:txBody>
      </p:sp>
      <p:pic>
        <p:nvPicPr>
          <p:cNvPr id="62" name="Picture 61"/>
          <p:cNvPicPr>
            <a:picLocks noChangeAspect="1"/>
          </p:cNvPicPr>
          <p:nvPr/>
        </p:nvPicPr>
        <p:blipFill>
          <a:blip r:embed="rId8"/>
          <a:stretch>
            <a:fillRect/>
          </a:stretch>
        </p:blipFill>
        <p:spPr>
          <a:xfrm>
            <a:off x="7661766" y="1615541"/>
            <a:ext cx="1202968" cy="1202968"/>
          </a:xfrm>
          <a:prstGeom prst="rect">
            <a:avLst/>
          </a:prstGeom>
        </p:spPr>
      </p:pic>
      <p:sp>
        <p:nvSpPr>
          <p:cNvPr id="34" name="TextBox 33"/>
          <p:cNvSpPr txBox="1"/>
          <p:nvPr/>
        </p:nvSpPr>
        <p:spPr>
          <a:xfrm>
            <a:off x="660078" y="6286504"/>
            <a:ext cx="4442306" cy="369332"/>
          </a:xfrm>
          <a:prstGeom prst="rect">
            <a:avLst/>
          </a:prstGeom>
          <a:noFill/>
        </p:spPr>
        <p:txBody>
          <a:bodyPr wrap="none" rtlCol="0">
            <a:spAutoFit/>
          </a:bodyPr>
          <a:lstStyle/>
          <a:p>
            <a:r>
              <a:rPr lang="en-US" sz="1800" dirty="0"/>
              <a:t>*: Discussions with AMZN, Google, MSFT</a:t>
            </a:r>
          </a:p>
        </p:txBody>
      </p:sp>
      <p:sp>
        <p:nvSpPr>
          <p:cNvPr id="36" name="TextBox 35">
            <a:extLst>
              <a:ext uri="{FF2B5EF4-FFF2-40B4-BE49-F238E27FC236}">
                <a16:creationId xmlns:a16="http://schemas.microsoft.com/office/drawing/2014/main" id="{54C50CE5-8CDC-8642-A557-E504BCC29B00}"/>
              </a:ext>
            </a:extLst>
          </p:cNvPr>
          <p:cNvSpPr txBox="1"/>
          <p:nvPr>
            <p:custDataLst>
              <p:tags r:id="rId1"/>
            </p:custDataLst>
          </p:nvPr>
        </p:nvSpPr>
        <p:spPr>
          <a:xfrm>
            <a:off x="2921000" y="6428740"/>
            <a:ext cx="6350000" cy="365760"/>
          </a:xfrm>
          <a:prstGeom prst="rect">
            <a:avLst/>
          </a:prstGeom>
          <a:noFill/>
        </p:spPr>
        <p:txBody>
          <a:bodyPr vert="horz" wrap="none" lIns="91440" tIns="45720" rIns="91440" bIns="45720" rtlCol="0" anchor="ctr">
            <a:noAutofit/>
          </a:bodyPr>
          <a:lstStyle/>
          <a:p>
            <a:pPr algn="ctr"/>
            <a:r>
              <a:rPr lang="en-US" sz="1100" b="1">
                <a:solidFill>
                  <a:schemeClr val="dk1">
                    <a:lumMod val="50000"/>
                    <a:lumOff val="50000"/>
                  </a:schemeClr>
                </a:solidFill>
                <a:latin typeface="Arial" panose="020B0604020202020204" pitchFamily="34" charset="0"/>
              </a:rPr>
              <a:t>Synopsys Confidential Information - Internal Use Only</a:t>
            </a:r>
            <a:endParaRPr lang="en-US" sz="1100" b="1" dirty="0">
              <a:solidFill>
                <a:schemeClr val="dk1">
                  <a:lumMod val="50000"/>
                  <a:lumOff val="50000"/>
                </a:schemeClr>
              </a:solidFill>
              <a:latin typeface="Arial" panose="020B0604020202020204" pitchFamily="34" charset="0"/>
            </a:endParaRPr>
          </a:p>
        </p:txBody>
      </p:sp>
    </p:spTree>
    <p:extLst>
      <p:ext uri="{BB962C8B-B14F-4D97-AF65-F5344CB8AC3E}">
        <p14:creationId xmlns:p14="http://schemas.microsoft.com/office/powerpoint/2010/main" val="953605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YNOPSYS-SHAPE" val="Y"/>
</p:tagLst>
</file>

<file path=ppt/tags/tag10.xml><?xml version="1.0" encoding="utf-8"?>
<p:tagLst xmlns:a="http://schemas.openxmlformats.org/drawingml/2006/main" xmlns:r="http://schemas.openxmlformats.org/officeDocument/2006/relationships" xmlns:p="http://schemas.openxmlformats.org/presentationml/2006/main">
  <p:tag name="SYNOPSYS-SHAPE" val="Y"/>
</p:tagLst>
</file>

<file path=ppt/tags/tag11.xml><?xml version="1.0" encoding="utf-8"?>
<p:tagLst xmlns:a="http://schemas.openxmlformats.org/drawingml/2006/main" xmlns:r="http://schemas.openxmlformats.org/officeDocument/2006/relationships" xmlns:p="http://schemas.openxmlformats.org/presentationml/2006/main">
  <p:tag name="SYNOPSYS-SHAPE" val="Y"/>
</p:tagLst>
</file>

<file path=ppt/tags/tag12.xml><?xml version="1.0" encoding="utf-8"?>
<p:tagLst xmlns:a="http://schemas.openxmlformats.org/drawingml/2006/main" xmlns:r="http://schemas.openxmlformats.org/officeDocument/2006/relationships" xmlns:p="http://schemas.openxmlformats.org/presentationml/2006/main">
  <p:tag name="SYNOPSYS-SHAPE" val="Y"/>
</p:tagLst>
</file>

<file path=ppt/tags/tag13.xml><?xml version="1.0" encoding="utf-8"?>
<p:tagLst xmlns:a="http://schemas.openxmlformats.org/drawingml/2006/main" xmlns:r="http://schemas.openxmlformats.org/officeDocument/2006/relationships" xmlns:p="http://schemas.openxmlformats.org/presentationml/2006/main">
  <p:tag name="SYNOPSYS-SHAPE" val="Y"/>
</p:tagLst>
</file>

<file path=ppt/tags/tag14.xml><?xml version="1.0" encoding="utf-8"?>
<p:tagLst xmlns:a="http://schemas.openxmlformats.org/drawingml/2006/main" xmlns:r="http://schemas.openxmlformats.org/officeDocument/2006/relationships" xmlns:p="http://schemas.openxmlformats.org/presentationml/2006/main">
  <p:tag name="SYNOPSYS-SHAPE" val="Y"/>
</p:tagLst>
</file>

<file path=ppt/tags/tag15.xml><?xml version="1.0" encoding="utf-8"?>
<p:tagLst xmlns:a="http://schemas.openxmlformats.org/drawingml/2006/main" xmlns:r="http://schemas.openxmlformats.org/officeDocument/2006/relationships" xmlns:p="http://schemas.openxmlformats.org/presentationml/2006/main">
  <p:tag name="SYNOPSYS-SHAPE" val="Y"/>
</p:tagLst>
</file>

<file path=ppt/tags/tag16.xml><?xml version="1.0" encoding="utf-8"?>
<p:tagLst xmlns:a="http://schemas.openxmlformats.org/drawingml/2006/main" xmlns:r="http://schemas.openxmlformats.org/officeDocument/2006/relationships" xmlns:p="http://schemas.openxmlformats.org/presentationml/2006/main">
  <p:tag name="SYNOPSYS-SHAPE" val="Y"/>
</p:tagLst>
</file>

<file path=ppt/tags/tag17.xml><?xml version="1.0" encoding="utf-8"?>
<p:tagLst xmlns:a="http://schemas.openxmlformats.org/drawingml/2006/main" xmlns:r="http://schemas.openxmlformats.org/officeDocument/2006/relationships" xmlns:p="http://schemas.openxmlformats.org/presentationml/2006/main">
  <p:tag name="SYNOPSYS-SHAPE" val="Y"/>
</p:tagLst>
</file>

<file path=ppt/tags/tag18.xml><?xml version="1.0" encoding="utf-8"?>
<p:tagLst xmlns:a="http://schemas.openxmlformats.org/drawingml/2006/main" xmlns:r="http://schemas.openxmlformats.org/officeDocument/2006/relationships" xmlns:p="http://schemas.openxmlformats.org/presentationml/2006/main">
  <p:tag name="SYNOPSYS-SHAPE" val="Y"/>
</p:tagLst>
</file>

<file path=ppt/tags/tag19.xml><?xml version="1.0" encoding="utf-8"?>
<p:tagLst xmlns:a="http://schemas.openxmlformats.org/drawingml/2006/main" xmlns:r="http://schemas.openxmlformats.org/officeDocument/2006/relationships" xmlns:p="http://schemas.openxmlformats.org/presentationml/2006/main">
  <p:tag name="SYNOPSYS-SHAPE" val="Y"/>
</p:tagLst>
</file>

<file path=ppt/tags/tag2.xml><?xml version="1.0" encoding="utf-8"?>
<p:tagLst xmlns:a="http://schemas.openxmlformats.org/drawingml/2006/main" xmlns:r="http://schemas.openxmlformats.org/officeDocument/2006/relationships" xmlns:p="http://schemas.openxmlformats.org/presentationml/2006/main">
  <p:tag name="SYNOPSYS-SHAPE" val="Y"/>
</p:tagLst>
</file>

<file path=ppt/tags/tag20.xml><?xml version="1.0" encoding="utf-8"?>
<p:tagLst xmlns:a="http://schemas.openxmlformats.org/drawingml/2006/main" xmlns:r="http://schemas.openxmlformats.org/officeDocument/2006/relationships" xmlns:p="http://schemas.openxmlformats.org/presentationml/2006/main">
  <p:tag name="SYNOPSYS-SHAPE" val="Y"/>
</p:tagLst>
</file>

<file path=ppt/tags/tag21.xml><?xml version="1.0" encoding="utf-8"?>
<p:tagLst xmlns:a="http://schemas.openxmlformats.org/drawingml/2006/main" xmlns:r="http://schemas.openxmlformats.org/officeDocument/2006/relationships" xmlns:p="http://schemas.openxmlformats.org/presentationml/2006/main">
  <p:tag name="SYNOPSYS-SHAPE" val="Y"/>
</p:tagLst>
</file>

<file path=ppt/tags/tag22.xml><?xml version="1.0" encoding="utf-8"?>
<p:tagLst xmlns:a="http://schemas.openxmlformats.org/drawingml/2006/main" xmlns:r="http://schemas.openxmlformats.org/officeDocument/2006/relationships" xmlns:p="http://schemas.openxmlformats.org/presentationml/2006/main">
  <p:tag name="SYNOPSYS-SHAPE" val="Y"/>
</p:tagLst>
</file>

<file path=ppt/tags/tag23.xml><?xml version="1.0" encoding="utf-8"?>
<p:tagLst xmlns:a="http://schemas.openxmlformats.org/drawingml/2006/main" xmlns:r="http://schemas.openxmlformats.org/officeDocument/2006/relationships" xmlns:p="http://schemas.openxmlformats.org/presentationml/2006/main">
  <p:tag name="SYNOPSYS-SHAPE" val="Y"/>
</p:tagLst>
</file>

<file path=ppt/tags/tag24.xml><?xml version="1.0" encoding="utf-8"?>
<p:tagLst xmlns:a="http://schemas.openxmlformats.org/drawingml/2006/main" xmlns:r="http://schemas.openxmlformats.org/officeDocument/2006/relationships" xmlns:p="http://schemas.openxmlformats.org/presentationml/2006/main">
  <p:tag name="SYNOPSYS-SHAPE" val="Y"/>
</p:tagLst>
</file>

<file path=ppt/tags/tag25.xml><?xml version="1.0" encoding="utf-8"?>
<p:tagLst xmlns:a="http://schemas.openxmlformats.org/drawingml/2006/main" xmlns:r="http://schemas.openxmlformats.org/officeDocument/2006/relationships" xmlns:p="http://schemas.openxmlformats.org/presentationml/2006/main">
  <p:tag name="SYNOPSYS-SHAPE" val="Y"/>
</p:tagLst>
</file>

<file path=ppt/tags/tag26.xml><?xml version="1.0" encoding="utf-8"?>
<p:tagLst xmlns:a="http://schemas.openxmlformats.org/drawingml/2006/main" xmlns:r="http://schemas.openxmlformats.org/officeDocument/2006/relationships" xmlns:p="http://schemas.openxmlformats.org/presentationml/2006/main">
  <p:tag name="SYNOPSYS-SHAPE" val="Y"/>
</p:tagLst>
</file>

<file path=ppt/tags/tag27.xml><?xml version="1.0" encoding="utf-8"?>
<p:tagLst xmlns:a="http://schemas.openxmlformats.org/drawingml/2006/main" xmlns:r="http://schemas.openxmlformats.org/officeDocument/2006/relationships" xmlns:p="http://schemas.openxmlformats.org/presentationml/2006/main">
  <p:tag name="SYNOPSYS-SHAPE" val="Y"/>
</p:tagLst>
</file>

<file path=ppt/tags/tag28.xml><?xml version="1.0" encoding="utf-8"?>
<p:tagLst xmlns:a="http://schemas.openxmlformats.org/drawingml/2006/main" xmlns:r="http://schemas.openxmlformats.org/officeDocument/2006/relationships" xmlns:p="http://schemas.openxmlformats.org/presentationml/2006/main">
  <p:tag name="SYNOPSYS-SHAPE" val="Y"/>
</p:tagLst>
</file>

<file path=ppt/tags/tag29.xml><?xml version="1.0" encoding="utf-8"?>
<p:tagLst xmlns:a="http://schemas.openxmlformats.org/drawingml/2006/main" xmlns:r="http://schemas.openxmlformats.org/officeDocument/2006/relationships" xmlns:p="http://schemas.openxmlformats.org/presentationml/2006/main">
  <p:tag name="SYNOPSYS-SHAPE" val="Y"/>
</p:tagLst>
</file>

<file path=ppt/tags/tag3.xml><?xml version="1.0" encoding="utf-8"?>
<p:tagLst xmlns:a="http://schemas.openxmlformats.org/drawingml/2006/main" xmlns:r="http://schemas.openxmlformats.org/officeDocument/2006/relationships" xmlns:p="http://schemas.openxmlformats.org/presentationml/2006/main">
  <p:tag name="SYNOPSYS-SHAPE" val="Y"/>
</p:tagLst>
</file>

<file path=ppt/tags/tag30.xml><?xml version="1.0" encoding="utf-8"?>
<p:tagLst xmlns:a="http://schemas.openxmlformats.org/drawingml/2006/main" xmlns:r="http://schemas.openxmlformats.org/officeDocument/2006/relationships" xmlns:p="http://schemas.openxmlformats.org/presentationml/2006/main">
  <p:tag name="SYNOPSYS-SHAPE" val="Y"/>
</p:tagLst>
</file>

<file path=ppt/tags/tag31.xml><?xml version="1.0" encoding="utf-8"?>
<p:tagLst xmlns:a="http://schemas.openxmlformats.org/drawingml/2006/main" xmlns:r="http://schemas.openxmlformats.org/officeDocument/2006/relationships" xmlns:p="http://schemas.openxmlformats.org/presentationml/2006/main">
  <p:tag name="SYNOPSYS-SHAPE" val="Y"/>
</p:tagLst>
</file>

<file path=ppt/tags/tag32.xml><?xml version="1.0" encoding="utf-8"?>
<p:tagLst xmlns:a="http://schemas.openxmlformats.org/drawingml/2006/main" xmlns:r="http://schemas.openxmlformats.org/officeDocument/2006/relationships" xmlns:p="http://schemas.openxmlformats.org/presentationml/2006/main">
  <p:tag name="SYNOPSYS-SHAPE" val="Y"/>
</p:tagLst>
</file>

<file path=ppt/tags/tag33.xml><?xml version="1.0" encoding="utf-8"?>
<p:tagLst xmlns:a="http://schemas.openxmlformats.org/drawingml/2006/main" xmlns:r="http://schemas.openxmlformats.org/officeDocument/2006/relationships" xmlns:p="http://schemas.openxmlformats.org/presentationml/2006/main">
  <p:tag name="SYNOPSYS-SHAPE" val="Y"/>
</p:tagLst>
</file>

<file path=ppt/tags/tag34.xml><?xml version="1.0" encoding="utf-8"?>
<p:tagLst xmlns:a="http://schemas.openxmlformats.org/drawingml/2006/main" xmlns:r="http://schemas.openxmlformats.org/officeDocument/2006/relationships" xmlns:p="http://schemas.openxmlformats.org/presentationml/2006/main">
  <p:tag name="SYNOPSYS-SHAPE" val="Y"/>
</p:tagLst>
</file>

<file path=ppt/tags/tag35.xml><?xml version="1.0" encoding="utf-8"?>
<p:tagLst xmlns:a="http://schemas.openxmlformats.org/drawingml/2006/main" xmlns:r="http://schemas.openxmlformats.org/officeDocument/2006/relationships" xmlns:p="http://schemas.openxmlformats.org/presentationml/2006/main">
  <p:tag name="SYNOPSYS-SHAPE" val="Y"/>
</p:tagLst>
</file>

<file path=ppt/tags/tag36.xml><?xml version="1.0" encoding="utf-8"?>
<p:tagLst xmlns:a="http://schemas.openxmlformats.org/drawingml/2006/main" xmlns:r="http://schemas.openxmlformats.org/officeDocument/2006/relationships" xmlns:p="http://schemas.openxmlformats.org/presentationml/2006/main">
  <p:tag name="SYNOPSYS-SHAPE" val="Y"/>
</p:tagLst>
</file>

<file path=ppt/tags/tag37.xml><?xml version="1.0" encoding="utf-8"?>
<p:tagLst xmlns:a="http://schemas.openxmlformats.org/drawingml/2006/main" xmlns:r="http://schemas.openxmlformats.org/officeDocument/2006/relationships" xmlns:p="http://schemas.openxmlformats.org/presentationml/2006/main">
  <p:tag name="SYNOPSYS-SHAPE" val="Y"/>
</p:tagLst>
</file>

<file path=ppt/tags/tag38.xml><?xml version="1.0" encoding="utf-8"?>
<p:tagLst xmlns:a="http://schemas.openxmlformats.org/drawingml/2006/main" xmlns:r="http://schemas.openxmlformats.org/officeDocument/2006/relationships" xmlns:p="http://schemas.openxmlformats.org/presentationml/2006/main">
  <p:tag name="SYNOPSYS-SHAPE" val="Y"/>
</p:tagLst>
</file>

<file path=ppt/tags/tag39.xml><?xml version="1.0" encoding="utf-8"?>
<p:tagLst xmlns:a="http://schemas.openxmlformats.org/drawingml/2006/main" xmlns:r="http://schemas.openxmlformats.org/officeDocument/2006/relationships" xmlns:p="http://schemas.openxmlformats.org/presentationml/2006/main">
  <p:tag name="SYNOPSYS-SHAPE" val="Y"/>
</p:tagLst>
</file>

<file path=ppt/tags/tag4.xml><?xml version="1.0" encoding="utf-8"?>
<p:tagLst xmlns:a="http://schemas.openxmlformats.org/drawingml/2006/main" xmlns:r="http://schemas.openxmlformats.org/officeDocument/2006/relationships" xmlns:p="http://schemas.openxmlformats.org/presentationml/2006/main">
  <p:tag name="SYNOPSYS-SHAPE" val="Y"/>
</p:tagLst>
</file>

<file path=ppt/tags/tag40.xml><?xml version="1.0" encoding="utf-8"?>
<p:tagLst xmlns:a="http://schemas.openxmlformats.org/drawingml/2006/main" xmlns:r="http://schemas.openxmlformats.org/officeDocument/2006/relationships" xmlns:p="http://schemas.openxmlformats.org/presentationml/2006/main">
  <p:tag name="SYNOPSYS-SHAPE" val="Y"/>
</p:tagLst>
</file>

<file path=ppt/tags/tag41.xml><?xml version="1.0" encoding="utf-8"?>
<p:tagLst xmlns:a="http://schemas.openxmlformats.org/drawingml/2006/main" xmlns:r="http://schemas.openxmlformats.org/officeDocument/2006/relationships" xmlns:p="http://schemas.openxmlformats.org/presentationml/2006/main">
  <p:tag name="SYNOPSYS-SHAPE" val="Y"/>
</p:tagLst>
</file>

<file path=ppt/tags/tag42.xml><?xml version="1.0" encoding="utf-8"?>
<p:tagLst xmlns:a="http://schemas.openxmlformats.org/drawingml/2006/main" xmlns:r="http://schemas.openxmlformats.org/officeDocument/2006/relationships" xmlns:p="http://schemas.openxmlformats.org/presentationml/2006/main">
  <p:tag name="SYNOPSYS-SHAPE" val="Y"/>
</p:tagLst>
</file>

<file path=ppt/tags/tag43.xml><?xml version="1.0" encoding="utf-8"?>
<p:tagLst xmlns:a="http://schemas.openxmlformats.org/drawingml/2006/main" xmlns:r="http://schemas.openxmlformats.org/officeDocument/2006/relationships" xmlns:p="http://schemas.openxmlformats.org/presentationml/2006/main">
  <p:tag name="SYNOPSYS-SHAPE" val="Y"/>
</p:tagLst>
</file>

<file path=ppt/tags/tag44.xml><?xml version="1.0" encoding="utf-8"?>
<p:tagLst xmlns:a="http://schemas.openxmlformats.org/drawingml/2006/main" xmlns:r="http://schemas.openxmlformats.org/officeDocument/2006/relationships" xmlns:p="http://schemas.openxmlformats.org/presentationml/2006/main">
  <p:tag name="SYNOPSYS-SHAPE" val="Y"/>
</p:tagLst>
</file>

<file path=ppt/tags/tag45.xml><?xml version="1.0" encoding="utf-8"?>
<p:tagLst xmlns:a="http://schemas.openxmlformats.org/drawingml/2006/main" xmlns:r="http://schemas.openxmlformats.org/officeDocument/2006/relationships" xmlns:p="http://schemas.openxmlformats.org/presentationml/2006/main">
  <p:tag name="SYNOPSYS-SHAPE" val="Y"/>
</p:tagLst>
</file>

<file path=ppt/tags/tag46.xml><?xml version="1.0" encoding="utf-8"?>
<p:tagLst xmlns:a="http://schemas.openxmlformats.org/drawingml/2006/main" xmlns:r="http://schemas.openxmlformats.org/officeDocument/2006/relationships" xmlns:p="http://schemas.openxmlformats.org/presentationml/2006/main">
  <p:tag name="SYNOPSYS-SHAPE" val="Y"/>
</p:tagLst>
</file>

<file path=ppt/tags/tag47.xml><?xml version="1.0" encoding="utf-8"?>
<p:tagLst xmlns:a="http://schemas.openxmlformats.org/drawingml/2006/main" xmlns:r="http://schemas.openxmlformats.org/officeDocument/2006/relationships" xmlns:p="http://schemas.openxmlformats.org/presentationml/2006/main">
  <p:tag name="SYNOPSYS-SHAPE" val="Y"/>
</p:tagLst>
</file>

<file path=ppt/tags/tag48.xml><?xml version="1.0" encoding="utf-8"?>
<p:tagLst xmlns:a="http://schemas.openxmlformats.org/drawingml/2006/main" xmlns:r="http://schemas.openxmlformats.org/officeDocument/2006/relationships" xmlns:p="http://schemas.openxmlformats.org/presentationml/2006/main">
  <p:tag name="SYNOPSYS-SHAPE" val="Y"/>
</p:tagLst>
</file>

<file path=ppt/tags/tag49.xml><?xml version="1.0" encoding="utf-8"?>
<p:tagLst xmlns:a="http://schemas.openxmlformats.org/drawingml/2006/main" xmlns:r="http://schemas.openxmlformats.org/officeDocument/2006/relationships" xmlns:p="http://schemas.openxmlformats.org/presentationml/2006/main">
  <p:tag name="SYNOPSYS-SHAPE" val="Y"/>
</p:tagLst>
</file>

<file path=ppt/tags/tag5.xml><?xml version="1.0" encoding="utf-8"?>
<p:tagLst xmlns:a="http://schemas.openxmlformats.org/drawingml/2006/main" xmlns:r="http://schemas.openxmlformats.org/officeDocument/2006/relationships" xmlns:p="http://schemas.openxmlformats.org/presentationml/2006/main">
  <p:tag name="SYNOPSYS-SHAPE" val="Y"/>
</p:tagLst>
</file>

<file path=ppt/tags/tag50.xml><?xml version="1.0" encoding="utf-8"?>
<p:tagLst xmlns:a="http://schemas.openxmlformats.org/drawingml/2006/main" xmlns:r="http://schemas.openxmlformats.org/officeDocument/2006/relationships" xmlns:p="http://schemas.openxmlformats.org/presentationml/2006/main">
  <p:tag name="SYNOPSYS-SHAPE" val="Y"/>
</p:tagLst>
</file>

<file path=ppt/tags/tag51.xml><?xml version="1.0" encoding="utf-8"?>
<p:tagLst xmlns:a="http://schemas.openxmlformats.org/drawingml/2006/main" xmlns:r="http://schemas.openxmlformats.org/officeDocument/2006/relationships" xmlns:p="http://schemas.openxmlformats.org/presentationml/2006/main">
  <p:tag name="SYNOPSYS-SHAPE" val="Y"/>
</p:tagLst>
</file>

<file path=ppt/tags/tag52.xml><?xml version="1.0" encoding="utf-8"?>
<p:tagLst xmlns:a="http://schemas.openxmlformats.org/drawingml/2006/main" xmlns:r="http://schemas.openxmlformats.org/officeDocument/2006/relationships" xmlns:p="http://schemas.openxmlformats.org/presentationml/2006/main">
  <p:tag name="SYNOPSYS-SHAPE" val="Y"/>
</p:tagLst>
</file>

<file path=ppt/tags/tag53.xml><?xml version="1.0" encoding="utf-8"?>
<p:tagLst xmlns:a="http://schemas.openxmlformats.org/drawingml/2006/main" xmlns:r="http://schemas.openxmlformats.org/officeDocument/2006/relationships" xmlns:p="http://schemas.openxmlformats.org/presentationml/2006/main">
  <p:tag name="SYNOPSYS-SHAPE" val="Y"/>
</p:tagLst>
</file>

<file path=ppt/tags/tag54.xml><?xml version="1.0" encoding="utf-8"?>
<p:tagLst xmlns:a="http://schemas.openxmlformats.org/drawingml/2006/main" xmlns:r="http://schemas.openxmlformats.org/officeDocument/2006/relationships" xmlns:p="http://schemas.openxmlformats.org/presentationml/2006/main">
  <p:tag name="SYNOPSYS-SHAPE" val="Y"/>
</p:tagLst>
</file>

<file path=ppt/tags/tag55.xml><?xml version="1.0" encoding="utf-8"?>
<p:tagLst xmlns:a="http://schemas.openxmlformats.org/drawingml/2006/main" xmlns:r="http://schemas.openxmlformats.org/officeDocument/2006/relationships" xmlns:p="http://schemas.openxmlformats.org/presentationml/2006/main">
  <p:tag name="SYNOPSYS-SHAPE" val="Y"/>
</p:tagLst>
</file>

<file path=ppt/tags/tag56.xml><?xml version="1.0" encoding="utf-8"?>
<p:tagLst xmlns:a="http://schemas.openxmlformats.org/drawingml/2006/main" xmlns:r="http://schemas.openxmlformats.org/officeDocument/2006/relationships" xmlns:p="http://schemas.openxmlformats.org/presentationml/2006/main">
  <p:tag name="SYNOPSYS-SHAPE" val="Y"/>
</p:tagLst>
</file>

<file path=ppt/tags/tag57.xml><?xml version="1.0" encoding="utf-8"?>
<p:tagLst xmlns:a="http://schemas.openxmlformats.org/drawingml/2006/main" xmlns:r="http://schemas.openxmlformats.org/officeDocument/2006/relationships" xmlns:p="http://schemas.openxmlformats.org/presentationml/2006/main">
  <p:tag name="SYNOPSYS-SHAPE" val="Y"/>
</p:tagLst>
</file>

<file path=ppt/tags/tag58.xml><?xml version="1.0" encoding="utf-8"?>
<p:tagLst xmlns:a="http://schemas.openxmlformats.org/drawingml/2006/main" xmlns:r="http://schemas.openxmlformats.org/officeDocument/2006/relationships" xmlns:p="http://schemas.openxmlformats.org/presentationml/2006/main">
  <p:tag name="SYNOPSYS-SHAPE" val="Y"/>
</p:tagLst>
</file>

<file path=ppt/tags/tag59.xml><?xml version="1.0" encoding="utf-8"?>
<p:tagLst xmlns:a="http://schemas.openxmlformats.org/drawingml/2006/main" xmlns:r="http://schemas.openxmlformats.org/officeDocument/2006/relationships" xmlns:p="http://schemas.openxmlformats.org/presentationml/2006/main">
  <p:tag name="SYNOPSYS-SHAPE" val="Y"/>
</p:tagLst>
</file>

<file path=ppt/tags/tag6.xml><?xml version="1.0" encoding="utf-8"?>
<p:tagLst xmlns:a="http://schemas.openxmlformats.org/drawingml/2006/main" xmlns:r="http://schemas.openxmlformats.org/officeDocument/2006/relationships" xmlns:p="http://schemas.openxmlformats.org/presentationml/2006/main">
  <p:tag name="SYNOPSYS-TEMPLATE-001" val="12/13/2015 5:23:58 PM"/>
  <p:tag name="SYNOPSYS-SHAPE" val="Y"/>
</p:tagLst>
</file>

<file path=ppt/tags/tag60.xml><?xml version="1.0" encoding="utf-8"?>
<p:tagLst xmlns:a="http://schemas.openxmlformats.org/drawingml/2006/main" xmlns:r="http://schemas.openxmlformats.org/officeDocument/2006/relationships" xmlns:p="http://schemas.openxmlformats.org/presentationml/2006/main">
  <p:tag name="SYNOPSYS-SHAPE" val="Y"/>
</p:tagLst>
</file>

<file path=ppt/tags/tag61.xml><?xml version="1.0" encoding="utf-8"?>
<p:tagLst xmlns:a="http://schemas.openxmlformats.org/drawingml/2006/main" xmlns:r="http://schemas.openxmlformats.org/officeDocument/2006/relationships" xmlns:p="http://schemas.openxmlformats.org/presentationml/2006/main">
  <p:tag name="SYNOPSYS-SHAPE" val="Y"/>
</p:tagLst>
</file>

<file path=ppt/tags/tag62.xml><?xml version="1.0" encoding="utf-8"?>
<p:tagLst xmlns:a="http://schemas.openxmlformats.org/drawingml/2006/main" xmlns:r="http://schemas.openxmlformats.org/officeDocument/2006/relationships" xmlns:p="http://schemas.openxmlformats.org/presentationml/2006/main">
  <p:tag name="SYNOPSYS-SHAPE" val="Y"/>
</p:tagLst>
</file>

<file path=ppt/tags/tag63.xml><?xml version="1.0" encoding="utf-8"?>
<p:tagLst xmlns:a="http://schemas.openxmlformats.org/drawingml/2006/main" xmlns:r="http://schemas.openxmlformats.org/officeDocument/2006/relationships" xmlns:p="http://schemas.openxmlformats.org/presentationml/2006/main">
  <p:tag name="SYNOPSYS-SHAPE" val="Y"/>
</p:tagLst>
</file>

<file path=ppt/tags/tag64.xml><?xml version="1.0" encoding="utf-8"?>
<p:tagLst xmlns:a="http://schemas.openxmlformats.org/drawingml/2006/main" xmlns:r="http://schemas.openxmlformats.org/officeDocument/2006/relationships" xmlns:p="http://schemas.openxmlformats.org/presentationml/2006/main">
  <p:tag name="SYNOPSYS-SHAPE" val="Y"/>
</p:tagLst>
</file>

<file path=ppt/tags/tag65.xml><?xml version="1.0" encoding="utf-8"?>
<p:tagLst xmlns:a="http://schemas.openxmlformats.org/drawingml/2006/main" xmlns:r="http://schemas.openxmlformats.org/officeDocument/2006/relationships" xmlns:p="http://schemas.openxmlformats.org/presentationml/2006/main">
  <p:tag name="SYNOPSYS-SHAPE" val="Y"/>
</p:tagLst>
</file>

<file path=ppt/tags/tag66.xml><?xml version="1.0" encoding="utf-8"?>
<p:tagLst xmlns:a="http://schemas.openxmlformats.org/drawingml/2006/main" xmlns:r="http://schemas.openxmlformats.org/officeDocument/2006/relationships" xmlns:p="http://schemas.openxmlformats.org/presentationml/2006/main">
  <p:tag name="SYNOPSYS-SHAPE" val="Y"/>
</p:tagLst>
</file>

<file path=ppt/tags/tag67.xml><?xml version="1.0" encoding="utf-8"?>
<p:tagLst xmlns:a="http://schemas.openxmlformats.org/drawingml/2006/main" xmlns:r="http://schemas.openxmlformats.org/officeDocument/2006/relationships" xmlns:p="http://schemas.openxmlformats.org/presentationml/2006/main">
  <p:tag name="SYNOPSYS-SHAPE" val="Y"/>
</p:tagLst>
</file>

<file path=ppt/tags/tag68.xml><?xml version="1.0" encoding="utf-8"?>
<p:tagLst xmlns:a="http://schemas.openxmlformats.org/drawingml/2006/main" xmlns:r="http://schemas.openxmlformats.org/officeDocument/2006/relationships" xmlns:p="http://schemas.openxmlformats.org/presentationml/2006/main">
  <p:tag name="SYNOPSYS-SHAPE" val="Y"/>
</p:tagLst>
</file>

<file path=ppt/tags/tag69.xml><?xml version="1.0" encoding="utf-8"?>
<p:tagLst xmlns:a="http://schemas.openxmlformats.org/drawingml/2006/main" xmlns:r="http://schemas.openxmlformats.org/officeDocument/2006/relationships" xmlns:p="http://schemas.openxmlformats.org/presentationml/2006/main">
  <p:tag name="SYNOPSYS-SHAPE" val="Y"/>
</p:tagLst>
</file>

<file path=ppt/tags/tag7.xml><?xml version="1.0" encoding="utf-8"?>
<p:tagLst xmlns:a="http://schemas.openxmlformats.org/drawingml/2006/main" xmlns:r="http://schemas.openxmlformats.org/officeDocument/2006/relationships" xmlns:p="http://schemas.openxmlformats.org/presentationml/2006/main">
  <p:tag name="SYNOPSYS-TEMPLATE-001" val="12/19/2015 4:31:23 PM"/>
  <p:tag name="SYNOPSYS-SHAPE" val="Y"/>
</p:tagLst>
</file>

<file path=ppt/tags/tag70.xml><?xml version="1.0" encoding="utf-8"?>
<p:tagLst xmlns:a="http://schemas.openxmlformats.org/drawingml/2006/main" xmlns:r="http://schemas.openxmlformats.org/officeDocument/2006/relationships" xmlns:p="http://schemas.openxmlformats.org/presentationml/2006/main">
  <p:tag name="SYNOPSYS-SHAPE" val="Y"/>
</p:tagLst>
</file>

<file path=ppt/tags/tag71.xml><?xml version="1.0" encoding="utf-8"?>
<p:tagLst xmlns:a="http://schemas.openxmlformats.org/drawingml/2006/main" xmlns:r="http://schemas.openxmlformats.org/officeDocument/2006/relationships" xmlns:p="http://schemas.openxmlformats.org/presentationml/2006/main">
  <p:tag name="SYNOPSYS-SHAPE" val="Y"/>
</p:tagLst>
</file>

<file path=ppt/tags/tag72.xml><?xml version="1.0" encoding="utf-8"?>
<p:tagLst xmlns:a="http://schemas.openxmlformats.org/drawingml/2006/main" xmlns:r="http://schemas.openxmlformats.org/officeDocument/2006/relationships" xmlns:p="http://schemas.openxmlformats.org/presentationml/2006/main">
  <p:tag name="SYNOPSYS-SHAPE" val="Y"/>
</p:tagLst>
</file>

<file path=ppt/tags/tag73.xml><?xml version="1.0" encoding="utf-8"?>
<p:tagLst xmlns:a="http://schemas.openxmlformats.org/drawingml/2006/main" xmlns:r="http://schemas.openxmlformats.org/officeDocument/2006/relationships" xmlns:p="http://schemas.openxmlformats.org/presentationml/2006/main">
  <p:tag name="SYNOPSYS-SHAPE" val="Y"/>
</p:tagLst>
</file>

<file path=ppt/tags/tag74.xml><?xml version="1.0" encoding="utf-8"?>
<p:tagLst xmlns:a="http://schemas.openxmlformats.org/drawingml/2006/main" xmlns:r="http://schemas.openxmlformats.org/officeDocument/2006/relationships" xmlns:p="http://schemas.openxmlformats.org/presentationml/2006/main">
  <p:tag name="SYNOPSYS-SHAPE" val="Y"/>
</p:tagLst>
</file>

<file path=ppt/tags/tag75.xml><?xml version="1.0" encoding="utf-8"?>
<p:tagLst xmlns:a="http://schemas.openxmlformats.org/drawingml/2006/main" xmlns:r="http://schemas.openxmlformats.org/officeDocument/2006/relationships" xmlns:p="http://schemas.openxmlformats.org/presentationml/2006/main">
  <p:tag name="SYNOPSYS-SHAPE" val="Y"/>
</p:tagLst>
</file>

<file path=ppt/tags/tag76.xml><?xml version="1.0" encoding="utf-8"?>
<p:tagLst xmlns:a="http://schemas.openxmlformats.org/drawingml/2006/main" xmlns:r="http://schemas.openxmlformats.org/officeDocument/2006/relationships" xmlns:p="http://schemas.openxmlformats.org/presentationml/2006/main">
  <p:tag name="SYNOPSYS-SHAPE" val="Y"/>
</p:tagLst>
</file>

<file path=ppt/tags/tag77.xml><?xml version="1.0" encoding="utf-8"?>
<p:tagLst xmlns:a="http://schemas.openxmlformats.org/drawingml/2006/main" xmlns:r="http://schemas.openxmlformats.org/officeDocument/2006/relationships" xmlns:p="http://schemas.openxmlformats.org/presentationml/2006/main">
  <p:tag name="SYNOPSYS-SHAPE" val="Y"/>
</p:tagLst>
</file>

<file path=ppt/tags/tag78.xml><?xml version="1.0" encoding="utf-8"?>
<p:tagLst xmlns:a="http://schemas.openxmlformats.org/drawingml/2006/main" xmlns:r="http://schemas.openxmlformats.org/officeDocument/2006/relationships" xmlns:p="http://schemas.openxmlformats.org/presentationml/2006/main">
  <p:tag name="SYNOPSYS-SHAPE" val="Y"/>
</p:tagLst>
</file>

<file path=ppt/tags/tag79.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8.xml><?xml version="1.0" encoding="utf-8"?>
<p:tagLst xmlns:a="http://schemas.openxmlformats.org/drawingml/2006/main" xmlns:r="http://schemas.openxmlformats.org/officeDocument/2006/relationships" xmlns:p="http://schemas.openxmlformats.org/presentationml/2006/main">
  <p:tag name="SYNOPSYS-TEMPLATE-001" val="12/24/2015 3:32:09 PM"/>
  <p:tag name="SYNOPSYS-SHAPE" val="Y"/>
</p:tagLst>
</file>

<file path=ppt/tags/tag80.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81.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82.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83.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84.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85.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86.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87.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88.xml><?xml version="1.0" encoding="utf-8"?>
<p:tagLst xmlns:a="http://schemas.openxmlformats.org/drawingml/2006/main" xmlns:r="http://schemas.openxmlformats.org/officeDocument/2006/relationships" xmlns:p="http://schemas.openxmlformats.org/presentationml/2006/main">
  <p:tag name="SYNOPSYS:CONSTMT" val="1"/>
</p:tagLst>
</file>

<file path=ppt/tags/tag89.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9.xml><?xml version="1.0" encoding="utf-8"?>
<p:tagLst xmlns:a="http://schemas.openxmlformats.org/drawingml/2006/main" xmlns:r="http://schemas.openxmlformats.org/officeDocument/2006/relationships" xmlns:p="http://schemas.openxmlformats.org/presentationml/2006/main">
  <p:tag name="SYNOPSYS-TEMPLATE-001" val="1/6/2016 2:39:37 PM"/>
</p:tagLst>
</file>

<file path=ppt/tags/tag90.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91.xml><?xml version="1.0" encoding="utf-8"?>
<p:tagLst xmlns:a="http://schemas.openxmlformats.org/drawingml/2006/main" xmlns:r="http://schemas.openxmlformats.org/officeDocument/2006/relationships" xmlns:p="http://schemas.openxmlformats.org/presentationml/2006/main">
  <p:tag name="SYNOPSYS:CONSTMT" val="2"/>
</p:tagLst>
</file>

<file path=ppt/tags/tag92.xml><?xml version="1.0" encoding="utf-8"?>
<p:tagLst xmlns:a="http://schemas.openxmlformats.org/drawingml/2006/main" xmlns:r="http://schemas.openxmlformats.org/officeDocument/2006/relationships" xmlns:p="http://schemas.openxmlformats.org/presentationml/2006/main">
  <p:tag name="SYNOPSYS:CONSTMT" val="TagValue"/>
</p:tagLst>
</file>

<file path=ppt/tags/tag93.xml><?xml version="1.0" encoding="utf-8"?>
<p:tagLst xmlns:a="http://schemas.openxmlformats.org/drawingml/2006/main" xmlns:r="http://schemas.openxmlformats.org/officeDocument/2006/relationships" xmlns:p="http://schemas.openxmlformats.org/presentationml/2006/main">
  <p:tag name="SYNOPSYS:CONSTMT" val="1"/>
</p:tagLst>
</file>

<file path=ppt/tags/tag94.xml><?xml version="1.0" encoding="utf-8"?>
<p:tagLst xmlns:a="http://schemas.openxmlformats.org/drawingml/2006/main" xmlns:r="http://schemas.openxmlformats.org/officeDocument/2006/relationships" xmlns:p="http://schemas.openxmlformats.org/presentationml/2006/main">
  <p:tag name="SYNOPSYS:CONSTMT" val="TagValue"/>
</p:tagLst>
</file>

<file path=ppt/theme/theme1.xml><?xml version="1.0" encoding="utf-8"?>
<a:theme xmlns:a="http://schemas.openxmlformats.org/drawingml/2006/main" name="Default Theme">
  <a:themeElements>
    <a:clrScheme name="Default Theme">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Default Theme">
      <a:maj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メイリオ"/>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fault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800" dirty="0"/>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800" dirty="0"/>
        </a:defPPr>
      </a:lstStyle>
    </a:txDef>
  </a:objectDefaults>
  <a:extraClrSchemeLst/>
  <a:extLst>
    <a:ext uri="{05A4C25C-085E-4340-85A3-A5531E510DB2}">
      <thm15:themeFamily xmlns:thm15="http://schemas.microsoft.com/office/thememl/2012/main" name="Default Theme" id="{6D1F9C5A-2AEA-433E-9F31-B7D4577B66E9}" vid="{EBCC1F61-21FD-4864-9BE9-BDE6511C7A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Application xmlns="http://www.sap.com/cof/ao/powerpoint/application">
  <com.sap.ip.bi.pioneer>
    <Version>4</Version>
    <AAO_Revision>2.5.200.73632</AAO_Revision>
    <RefreshOnOpen>False</RefreshOnOpen>
    <PlanningModeSetToChangeMode>True</PlanningModeSetToChangeMode>
    <Cleaned>False</Cleaned>
    <ForcePromptOnInitialRefresh>False</ForcePromptOnInitialRefresh>
    <StorePromptsInDocument>True</StorePromptsInDocument>
    <MergeVariables>False</MergeVariables>
    <WorkingMode>Local</WorkingMode>
    <RefreshPlanningObjectsOnRefreshAll>True</RefreshPlanningObjectsOnRefreshAll>
    <Items/>
  </com.sap.ip.bi.pioneer>
</Application>
</file>

<file path=customXml/item2.xml><?xml version="1.0" encoding="utf-8"?>
<Application xmlns="http://www.sap.com/cof/powerpoint/application">
  <Version>2</Version>
  <Revision>2.5.200.73632</Revision>
</Application>
</file>

<file path=customXml/item3.xml>
</file>

<file path=customXml/itemProps1.xml><?xml version="1.0" encoding="utf-8"?>
<ds:datastoreItem xmlns:ds="http://schemas.openxmlformats.org/officeDocument/2006/customXml" ds:itemID="{3DC3CD6C-6CEC-4ECC-B2EB-5EF77A9A1310}">
  <ds:schemaRefs>
    <ds:schemaRef ds:uri="http://www.sap.com/cof/ao/powerpoint/application"/>
  </ds:schemaRefs>
</ds:datastoreItem>
</file>

<file path=customXml/itemProps2.xml><?xml version="1.0" encoding="utf-8"?>
<ds:datastoreItem xmlns:ds="http://schemas.openxmlformats.org/officeDocument/2006/customXml" ds:itemID="{009B2F1D-CB57-4C6B-837C-9FF28D968720}">
  <ds:schemaRefs>
    <ds:schemaRef ds:uri="http://www.sap.com/cof/powerpoint/application"/>
  </ds:schemaRefs>
</ds:datastoreItem>
</file>

<file path=customXml/itemProps3.xml><?xml version="1.0" encoding="utf-8"?>
<ds:datastoreItem xmlns:ds="http://schemas.openxmlformats.org/officeDocument/2006/customXml" ds:itemID="{98C2630E-1C3B-433D-B8A7-10F7E057F978}"/>
</file>

<file path=docProps/app.xml><?xml version="1.0" encoding="utf-8"?>
<Properties xmlns="http://schemas.openxmlformats.org/officeDocument/2006/extended-properties" xmlns:vt="http://schemas.openxmlformats.org/officeDocument/2006/docPropsVTypes">
  <Template>Default Theme</Template>
  <TotalTime>25219</TotalTime>
  <Words>3368</Words>
  <Application>Microsoft Office PowerPoint</Application>
  <PresentationFormat>Widescreen</PresentationFormat>
  <Paragraphs>1050</Paragraphs>
  <Slides>49</Slides>
  <Notes>17</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Default Theme</vt:lpstr>
      <vt:lpstr>Deploying EDA Workloads On Public Cloud</vt:lpstr>
      <vt:lpstr>Topics</vt:lpstr>
      <vt:lpstr>Cloud Motivations</vt:lpstr>
      <vt:lpstr>Cloud Participants in EDA</vt:lpstr>
      <vt:lpstr>Astera Labs: VCS on Amazon Cloud</vt:lpstr>
      <vt:lpstr>Traditional, Cloud-First &amp; Hybrid Cloud</vt:lpstr>
      <vt:lpstr>Verification on Cloud Segments</vt:lpstr>
      <vt:lpstr>EDA workloads: Traditional Architecture</vt:lpstr>
      <vt:lpstr>EDA workloads: Cloud First Architecture</vt:lpstr>
      <vt:lpstr>Hybrid cloud for traditional EDA users</vt:lpstr>
      <vt:lpstr>Cloud Native Infrastructure And Terminology</vt:lpstr>
      <vt:lpstr>Amazon Cloud Offerings</vt:lpstr>
      <vt:lpstr>Containers v/s VMs</vt:lpstr>
      <vt:lpstr>Docker Architecture</vt:lpstr>
      <vt:lpstr>Docker Image v/s Container</vt:lpstr>
      <vt:lpstr>Docker Image Registry</vt:lpstr>
      <vt:lpstr>Dockerfile</vt:lpstr>
      <vt:lpstr>Docker Compose</vt:lpstr>
      <vt:lpstr>Docker Build &amp; Run</vt:lpstr>
      <vt:lpstr>Object Store</vt:lpstr>
      <vt:lpstr>Object Store APIs</vt:lpstr>
      <vt:lpstr>Batch Schedulers</vt:lpstr>
      <vt:lpstr>LSF Connect</vt:lpstr>
      <vt:lpstr>Cloud Pricing - AWS</vt:lpstr>
      <vt:lpstr>AWS EC2 Pricing Models</vt:lpstr>
      <vt:lpstr>AWS WhitePaper</vt:lpstr>
      <vt:lpstr>Customer Cloud Motivations &amp; Challenges</vt:lpstr>
      <vt:lpstr>Cloud Challenges For EDA</vt:lpstr>
      <vt:lpstr>Scale</vt:lpstr>
      <vt:lpstr>Compute Cost</vt:lpstr>
      <vt:lpstr>Hybrid File Access</vt:lpstr>
      <vt:lpstr>Startups</vt:lpstr>
      <vt:lpstr>Current Cloud Status For Synopsys Tools</vt:lpstr>
      <vt:lpstr>Becoming Cloud Native</vt:lpstr>
      <vt:lpstr>VG – Cloud Matrix</vt:lpstr>
      <vt:lpstr>SNPS - Cloud Matrix</vt:lpstr>
      <vt:lpstr>Cloud Building Blocks</vt:lpstr>
      <vt:lpstr>SCTP : Synopsys Cloud Transfer Packager</vt:lpstr>
      <vt:lpstr>CDPL: build complex distributed flows in our tools</vt:lpstr>
      <vt:lpstr>Examples of applications (today, and in the works)</vt:lpstr>
      <vt:lpstr>CDSL – providing a data management backplane</vt:lpstr>
      <vt:lpstr>CDSL use model: single instance</vt:lpstr>
      <vt:lpstr>Horizontally scaled CDSL Data Servers</vt:lpstr>
      <vt:lpstr>Case Study 1 - VCS</vt:lpstr>
      <vt:lpstr>VCS – Data Consistency / Transfer </vt:lpstr>
      <vt:lpstr>VCS Container Use Model</vt:lpstr>
      <vt:lpstr>VCS - Spot Instances</vt:lpstr>
      <vt:lpstr>Case Study 2 – ICV</vt:lpstr>
      <vt:lpstr>ICV - Elastic Scalability Technology for the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Astera Labs Cloud Engagement</dc:title>
  <dc:creator>Nigel Goddard</dc:creator>
  <cp:lastModifiedBy>Melvin Cardozo</cp:lastModifiedBy>
  <cp:revision>1177</cp:revision>
  <dcterms:created xsi:type="dcterms:W3CDTF">2018-09-04T16:14:05Z</dcterms:created>
  <dcterms:modified xsi:type="dcterms:W3CDTF">2019-10-31T23:15:10Z</dcterms:modified>
</cp:coreProperties>
</file>